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3"/>
  </p:notesMasterIdLst>
  <p:handoutMasterIdLst>
    <p:handoutMasterId r:id="rId74"/>
  </p:handoutMasterIdLst>
  <p:sldIdLst>
    <p:sldId id="378" r:id="rId2"/>
    <p:sldId id="878" r:id="rId3"/>
    <p:sldId id="1018" r:id="rId4"/>
    <p:sldId id="962" r:id="rId5"/>
    <p:sldId id="1042" r:id="rId6"/>
    <p:sldId id="964" r:id="rId7"/>
    <p:sldId id="1041" r:id="rId8"/>
    <p:sldId id="965" r:id="rId9"/>
    <p:sldId id="963" r:id="rId10"/>
    <p:sldId id="966" r:id="rId11"/>
    <p:sldId id="1012" r:id="rId12"/>
    <p:sldId id="916" r:id="rId13"/>
    <p:sldId id="917" r:id="rId14"/>
    <p:sldId id="918" r:id="rId15"/>
    <p:sldId id="919" r:id="rId16"/>
    <p:sldId id="920" r:id="rId17"/>
    <p:sldId id="921" r:id="rId18"/>
    <p:sldId id="922" r:id="rId19"/>
    <p:sldId id="923" r:id="rId20"/>
    <p:sldId id="924" r:id="rId21"/>
    <p:sldId id="925" r:id="rId22"/>
    <p:sldId id="926" r:id="rId23"/>
    <p:sldId id="927" r:id="rId24"/>
    <p:sldId id="928" r:id="rId25"/>
    <p:sldId id="929" r:id="rId26"/>
    <p:sldId id="1034" r:id="rId27"/>
    <p:sldId id="1013" r:id="rId28"/>
    <p:sldId id="930" r:id="rId29"/>
    <p:sldId id="931" r:id="rId30"/>
    <p:sldId id="932" r:id="rId31"/>
    <p:sldId id="933" r:id="rId32"/>
    <p:sldId id="934" r:id="rId33"/>
    <p:sldId id="935" r:id="rId34"/>
    <p:sldId id="936" r:id="rId35"/>
    <p:sldId id="937" r:id="rId36"/>
    <p:sldId id="1035" r:id="rId37"/>
    <p:sldId id="1014" r:id="rId38"/>
    <p:sldId id="938" r:id="rId39"/>
    <p:sldId id="939" r:id="rId40"/>
    <p:sldId id="940" r:id="rId41"/>
    <p:sldId id="941" r:id="rId42"/>
    <p:sldId id="1036" r:id="rId43"/>
    <p:sldId id="1024" r:id="rId44"/>
    <p:sldId id="1044" r:id="rId45"/>
    <p:sldId id="1045" r:id="rId46"/>
    <p:sldId id="1046" r:id="rId47"/>
    <p:sldId id="1047" r:id="rId48"/>
    <p:sldId id="1048" r:id="rId49"/>
    <p:sldId id="1049" r:id="rId50"/>
    <p:sldId id="1043" r:id="rId51"/>
    <p:sldId id="1025" r:id="rId52"/>
    <p:sldId id="1026" r:id="rId53"/>
    <p:sldId id="1027" r:id="rId54"/>
    <p:sldId id="1028" r:id="rId55"/>
    <p:sldId id="1029" r:id="rId56"/>
    <p:sldId id="1015" r:id="rId57"/>
    <p:sldId id="942" r:id="rId58"/>
    <p:sldId id="943" r:id="rId59"/>
    <p:sldId id="944" r:id="rId60"/>
    <p:sldId id="945" r:id="rId61"/>
    <p:sldId id="946" r:id="rId62"/>
    <p:sldId id="1037" r:id="rId63"/>
    <p:sldId id="1016" r:id="rId64"/>
    <p:sldId id="947" r:id="rId65"/>
    <p:sldId id="948" r:id="rId66"/>
    <p:sldId id="949" r:id="rId67"/>
    <p:sldId id="952" r:id="rId68"/>
    <p:sldId id="953" r:id="rId69"/>
    <p:sldId id="954" r:id="rId70"/>
    <p:sldId id="955" r:id="rId71"/>
    <p:sldId id="1038" r:id="rId72"/>
  </p:sldIdLst>
  <p:sldSz cx="24384000" cy="13716000"/>
  <p:notesSz cx="6858000" cy="9144000"/>
  <p:defaultTextStyle>
    <a:lvl1pPr algn="ctr" defTabSz="825500">
      <a:defRPr sz="5800">
        <a:latin typeface="+mn-lt"/>
        <a:ea typeface="+mn-ea"/>
        <a:cs typeface="+mn-cs"/>
        <a:sym typeface="Gill Sans"/>
      </a:defRPr>
    </a:lvl1pPr>
    <a:lvl2pPr indent="342900" algn="ctr" defTabSz="825500">
      <a:defRPr sz="5800">
        <a:latin typeface="+mn-lt"/>
        <a:ea typeface="+mn-ea"/>
        <a:cs typeface="+mn-cs"/>
        <a:sym typeface="Gill Sans"/>
      </a:defRPr>
    </a:lvl2pPr>
    <a:lvl3pPr indent="685800" algn="ctr" defTabSz="825500">
      <a:defRPr sz="5800">
        <a:latin typeface="+mn-lt"/>
        <a:ea typeface="+mn-ea"/>
        <a:cs typeface="+mn-cs"/>
        <a:sym typeface="Gill Sans"/>
      </a:defRPr>
    </a:lvl3pPr>
    <a:lvl4pPr indent="1028700" algn="ctr" defTabSz="825500">
      <a:defRPr sz="5800">
        <a:latin typeface="+mn-lt"/>
        <a:ea typeface="+mn-ea"/>
        <a:cs typeface="+mn-cs"/>
        <a:sym typeface="Gill Sans"/>
      </a:defRPr>
    </a:lvl4pPr>
    <a:lvl5pPr indent="1371600" algn="ctr" defTabSz="825500">
      <a:defRPr sz="5800">
        <a:latin typeface="+mn-lt"/>
        <a:ea typeface="+mn-ea"/>
        <a:cs typeface="+mn-cs"/>
        <a:sym typeface="Gill Sans"/>
      </a:defRPr>
    </a:lvl5pPr>
    <a:lvl6pPr indent="1714500" algn="ctr" defTabSz="825500">
      <a:defRPr sz="5800">
        <a:latin typeface="+mn-lt"/>
        <a:ea typeface="+mn-ea"/>
        <a:cs typeface="+mn-cs"/>
        <a:sym typeface="Gill Sans"/>
      </a:defRPr>
    </a:lvl6pPr>
    <a:lvl7pPr indent="2057400" algn="ctr" defTabSz="825500">
      <a:defRPr sz="5800">
        <a:latin typeface="+mn-lt"/>
        <a:ea typeface="+mn-ea"/>
        <a:cs typeface="+mn-cs"/>
        <a:sym typeface="Gill Sans"/>
      </a:defRPr>
    </a:lvl7pPr>
    <a:lvl8pPr indent="2400300" algn="ctr" defTabSz="825500">
      <a:defRPr sz="5800">
        <a:latin typeface="+mn-lt"/>
        <a:ea typeface="+mn-ea"/>
        <a:cs typeface="+mn-cs"/>
        <a:sym typeface="Gill Sans"/>
      </a:defRPr>
    </a:lvl8pPr>
    <a:lvl9pPr indent="2743200" algn="ctr" defTabSz="825500">
      <a:defRPr sz="5800"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pos="7680" userDrawn="1">
          <p15:clr>
            <a:srgbClr val="A4A3A4"/>
          </p15:clr>
        </p15:guide>
        <p15:guide id="2" pos="7952" userDrawn="1">
          <p15:clr>
            <a:srgbClr val="A4A3A4"/>
          </p15:clr>
        </p15:guide>
        <p15:guide id="3" pos="7431" userDrawn="1">
          <p15:clr>
            <a:srgbClr val="A4A3A4"/>
          </p15:clr>
        </p15:guide>
        <p15:guide id="4" orient="horz" pos="2279" userDrawn="1">
          <p15:clr>
            <a:srgbClr val="A4A3A4"/>
          </p15:clr>
        </p15:guide>
        <p15:guide id="5" orient="horz" pos="6588" userDrawn="1">
          <p15:clr>
            <a:srgbClr val="A4A3A4"/>
          </p15:clr>
        </p15:guide>
        <p15:guide id="6" orient="horz" pos="2075" userDrawn="1">
          <p15:clr>
            <a:srgbClr val="A4A3A4"/>
          </p15:clr>
        </p15:guide>
        <p15:guide id="7" orient="horz" pos="4252" userDrawn="1">
          <p15:clr>
            <a:srgbClr val="A4A3A4"/>
          </p15:clr>
        </p15:guide>
        <p15:guide id="8" pos="14461" userDrawn="1">
          <p15:clr>
            <a:srgbClr val="A4A3A4"/>
          </p15:clr>
        </p15:guide>
        <p15:guide id="9" pos="87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wa PL" initials="EP" lastIdx="20" clrIdx="0">
    <p:extLst/>
  </p:cmAuthor>
  <p:cmAuthor id="2" name="Zielony" initials="Z" lastIdx="54" clrIdx="1">
    <p:extLst/>
  </p:cmAuthor>
  <p:cmAuthor id="3" name="Piotr Warsza" initials="PW" lastIdx="1" clrIdx="2">
    <p:extLst/>
  </p:cmAuthor>
  <p:cmAuthor id="4" name="Rafał Wlaź" initials="RW [16]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A9A7"/>
    <a:srgbClr val="F88266"/>
    <a:srgbClr val="37475D"/>
    <a:srgbClr val="D156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  <a:tblStyle styleId="{5940675A-B579-460E-94D1-54222C63F5DA}" styleName="Bez stylu, siatka tabeli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Styl jasny 3 — Ak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66" autoAdjust="0"/>
    <p:restoredTop sz="94660"/>
  </p:normalViewPr>
  <p:slideViewPr>
    <p:cSldViewPr snapToGrid="0">
      <p:cViewPr varScale="1">
        <p:scale>
          <a:sx n="49" d="100"/>
          <a:sy n="49" d="100"/>
        </p:scale>
        <p:origin x="232" y="904"/>
      </p:cViewPr>
      <p:guideLst>
        <p:guide pos="7680"/>
        <p:guide pos="7952"/>
        <p:guide pos="7431"/>
        <p:guide orient="horz" pos="2279"/>
        <p:guide orient="horz" pos="6588"/>
        <p:guide orient="horz" pos="2075"/>
        <p:guide orient="horz" pos="4252"/>
        <p:guide pos="14461"/>
        <p:guide pos="87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notesMaster" Target="notesMasters/notesMaster1.xml"/><Relationship Id="rId74" Type="http://schemas.openxmlformats.org/officeDocument/2006/relationships/handoutMaster" Target="handoutMasters/handoutMaster1.xml"/><Relationship Id="rId75" Type="http://schemas.openxmlformats.org/officeDocument/2006/relationships/commentAuthors" Target="commentAuthors.xml"/><Relationship Id="rId76" Type="http://schemas.openxmlformats.org/officeDocument/2006/relationships/presProps" Target="presProps.xml"/><Relationship Id="rId77" Type="http://schemas.openxmlformats.org/officeDocument/2006/relationships/viewProps" Target="viewProps.xml"/><Relationship Id="rId78" Type="http://schemas.openxmlformats.org/officeDocument/2006/relationships/theme" Target="theme/theme1.xml"/><Relationship Id="rId79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6-04-14T10:03:56.261" idx="1">
    <p:pos x="10" y="10"/>
    <p:text>Było: Część1, ale skoro nie ma 2.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04-20T19:06:14.689" idx="1">
    <p:pos x="12398" y="6149"/>
    <p:text>logo GH użyte ma licencję na komercyjne wykorzystanie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6-04-14T17:53:04.925" idx="19">
    <p:pos x="2544" y="3928"/>
    <p:text>Dopisałem przykład.</p:text>
    <p:extLst mod="1"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6-04-14T18:43:28.804" idx="23">
    <p:pos x="10" y="10"/>
    <p:text>Jacek, tu mówiłeś, że ew. wyjaśnisz.</p:text>
    <p:extLst mod="1">
      <p:ext uri="{C676402C-5697-4E1C-873F-D02D1690AC5C}">
        <p15:threadingInfo xmlns:p15="http://schemas.microsoft.com/office/powerpoint/2012/main" timeZoneBias="-1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04-20T19:06:14.689" idx="1">
    <p:pos x="12398" y="6149"/>
    <p:text>logo GH użyte ma licencję na komercyjne wykorzystanie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04-20T19:06:14.689" idx="1">
    <p:pos x="12398" y="6149"/>
    <p:text>logo GH użyte ma licencję na komercyjne wykorzystanie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04-20T19:06:14.689" idx="1">
    <p:pos x="12398" y="6149"/>
    <p:text>logo GH użyte ma licencję na komercyjne wykorzystanie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04-20T19:06:14.689" idx="1">
    <p:pos x="12398" y="6149"/>
    <p:text>logo GH użyte ma licencję na komercyjne wykorzystanie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6-04-15T16:36:37.954" idx="50">
    <p:pos x="2844" y="996"/>
    <p:text>Jacek,
tu układ treści mało czytelny. Mówiłeś, że się przyjrzysz.</p:text>
    <p:extLst mod="1">
      <p:ext uri="{C676402C-5697-4E1C-873F-D02D1690AC5C}">
        <p15:threadingInfo xmlns:p15="http://schemas.microsoft.com/office/powerpoint/2012/main" timeZoneBias="-12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6-04-15T16:38:20.519" idx="51">
    <p:pos x="6588" y="7092"/>
    <p:text>Jacek,
do przetłumaczenia.</p:text>
    <p:extLst mod="1"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08224B-DBF2-4E31-A6F8-E6D9B50D6715}" type="datetimeFigureOut">
              <a:rPr lang="en-US" smtClean="0"/>
              <a:pPr/>
              <a:t>12/7/16</a:t>
            </a:fld>
            <a:endParaRPr lang="en-US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15232-CE5A-4C2E-9B4A-9C8ADE81B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3757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l-PL" dirty="0"/>
              <a:t>&lt;!DOCTYPE </a:t>
            </a:r>
            <a:r>
              <a:rPr lang="pl-PL" dirty="0" err="1"/>
              <a:t>html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html</a:t>
            </a:r>
            <a:r>
              <a:rPr lang="pl-PL" dirty="0"/>
              <a:t> </a:t>
            </a:r>
            <a:r>
              <a:rPr lang="pl-PL" dirty="0" err="1"/>
              <a:t>lang</a:t>
            </a:r>
            <a:r>
              <a:rPr lang="pl-PL" dirty="0"/>
              <a:t>="en"&gt;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    &lt;meta </a:t>
            </a:r>
            <a:r>
              <a:rPr lang="pl-PL" dirty="0" err="1"/>
              <a:t>charset</a:t>
            </a:r>
            <a:r>
              <a:rPr lang="pl-PL" dirty="0"/>
              <a:t>="UTF-8"&gt;</a:t>
            </a:r>
          </a:p>
          <a:p>
            <a:pPr lvl="0"/>
            <a:r>
              <a:rPr lang="pl-PL" dirty="0"/>
              <a:t>    &lt;</a:t>
            </a:r>
            <a:r>
              <a:rPr lang="pl-PL" dirty="0" err="1"/>
              <a:t>title</a:t>
            </a:r>
            <a:r>
              <a:rPr lang="pl-PL" dirty="0"/>
              <a:t>&gt;Tytuł dodany przez </a:t>
            </a:r>
            <a:r>
              <a:rPr lang="pl-PL" dirty="0" err="1"/>
              <a:t>shamy</a:t>
            </a:r>
            <a:r>
              <a:rPr lang="pl-PL" dirty="0"/>
              <a:t>&lt;/</a:t>
            </a:r>
            <a:r>
              <a:rPr lang="pl-PL" dirty="0" err="1"/>
              <a:t>title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&lt;body&gt;</a:t>
            </a:r>
          </a:p>
          <a:p>
            <a:pPr lvl="0"/>
            <a:r>
              <a:rPr lang="pl-PL" dirty="0"/>
              <a:t>&lt;/body&gt;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html</a:t>
            </a:r>
            <a:r>
              <a:rPr lang="pl-PL" dirty="0"/>
              <a:t>&gt;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887368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825500">
      <a:defRPr sz="2200">
        <a:solidFill>
          <a:schemeClr val="accent4">
            <a:lumMod val="60000"/>
            <a:lumOff val="40000"/>
          </a:schemeClr>
        </a:solidFill>
        <a:latin typeface="Lucida Grande"/>
        <a:ea typeface="Lucida Grande"/>
        <a:cs typeface="Lucida Grande"/>
        <a:sym typeface="Lucida Grande"/>
      </a:defRPr>
    </a:lvl1pPr>
    <a:lvl2pPr indent="228600" defTabSz="825500">
      <a:defRPr sz="2200">
        <a:latin typeface="Lucida Grande"/>
        <a:ea typeface="Lucida Grande"/>
        <a:cs typeface="Lucida Grande"/>
        <a:sym typeface="Lucida Grande"/>
      </a:defRPr>
    </a:lvl2pPr>
    <a:lvl3pPr indent="457200" defTabSz="825500">
      <a:defRPr sz="2200">
        <a:latin typeface="Lucida Grande"/>
        <a:ea typeface="Lucida Grande"/>
        <a:cs typeface="Lucida Grande"/>
        <a:sym typeface="Lucida Grande"/>
      </a:defRPr>
    </a:lvl3pPr>
    <a:lvl4pPr indent="685800" defTabSz="825500">
      <a:defRPr sz="2200">
        <a:latin typeface="Lucida Grande"/>
        <a:ea typeface="Lucida Grande"/>
        <a:cs typeface="Lucida Grande"/>
        <a:sym typeface="Lucida Grande"/>
      </a:defRPr>
    </a:lvl4pPr>
    <a:lvl5pPr indent="914400" defTabSz="825500">
      <a:defRPr sz="2200">
        <a:latin typeface="Lucida Grande"/>
        <a:ea typeface="Lucida Grande"/>
        <a:cs typeface="Lucida Grande"/>
        <a:sym typeface="Lucida Grande"/>
      </a:defRPr>
    </a:lvl5pPr>
    <a:lvl6pPr indent="1143000" defTabSz="825500">
      <a:defRPr sz="2200">
        <a:latin typeface="Lucida Grande"/>
        <a:ea typeface="Lucida Grande"/>
        <a:cs typeface="Lucida Grande"/>
        <a:sym typeface="Lucida Grande"/>
      </a:defRPr>
    </a:lvl6pPr>
    <a:lvl7pPr indent="1371600" defTabSz="825500">
      <a:defRPr sz="2200">
        <a:latin typeface="Lucida Grande"/>
        <a:ea typeface="Lucida Grande"/>
        <a:cs typeface="Lucida Grande"/>
        <a:sym typeface="Lucida Grande"/>
      </a:defRPr>
    </a:lvl7pPr>
    <a:lvl8pPr indent="1600200" defTabSz="825500">
      <a:defRPr sz="2200">
        <a:latin typeface="Lucida Grande"/>
        <a:ea typeface="Lucida Grande"/>
        <a:cs typeface="Lucida Grande"/>
        <a:sym typeface="Lucida Grande"/>
      </a:defRPr>
    </a:lvl8pPr>
    <a:lvl9pPr indent="1828800" defTabSz="8255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-title-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377461" y="4686788"/>
            <a:ext cx="21031200" cy="2651125"/>
          </a:xfrm>
          <a:prstGeom prst="rect">
            <a:avLst/>
          </a:prstGeom>
          <a:ln>
            <a:noFill/>
          </a:ln>
        </p:spPr>
        <p:txBody>
          <a:bodyPr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lvl1pPr>
              <a:defRPr sz="15000" b="1">
                <a:ln w="25400" cap="rnd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</a:ln>
                <a:noFill/>
                <a:effectLst/>
              </a:defRPr>
            </a:lvl1pPr>
          </a:lstStyle>
          <a:p>
            <a:r>
              <a:rPr lang="pl-PL" dirty="0"/>
              <a:t>TYTUŁ PREZENTACJI</a:t>
            </a:r>
          </a:p>
        </p:txBody>
      </p:sp>
      <p:sp>
        <p:nvSpPr>
          <p:cNvPr id="10" name="Dowolny kształt 9"/>
          <p:cNvSpPr/>
          <p:nvPr userDrawn="1"/>
        </p:nvSpPr>
        <p:spPr>
          <a:xfrm>
            <a:off x="-990899" y="7337913"/>
            <a:ext cx="25374899" cy="2263444"/>
          </a:xfrm>
          <a:custGeom>
            <a:avLst/>
            <a:gdLst>
              <a:gd name="connsiteX0" fmla="*/ 0 w 25048834"/>
              <a:gd name="connsiteY0" fmla="*/ 514195 h 2263444"/>
              <a:gd name="connsiteX1" fmla="*/ 5507665 w 25048834"/>
              <a:gd name="connsiteY1" fmla="*/ 2257935 h 2263444"/>
              <a:gd name="connsiteX2" fmla="*/ 13694734 w 25048834"/>
              <a:gd name="connsiteY2" fmla="*/ 3832 h 2263444"/>
              <a:gd name="connsiteX3" fmla="*/ 23455423 w 25048834"/>
              <a:gd name="connsiteY3" fmla="*/ 1705042 h 2263444"/>
              <a:gd name="connsiteX4" fmla="*/ 24922716 w 25048834"/>
              <a:gd name="connsiteY4" fmla="*/ 1173414 h 226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48834" h="2263444">
                <a:moveTo>
                  <a:pt x="0" y="514195"/>
                </a:moveTo>
                <a:cubicBezTo>
                  <a:pt x="1612604" y="1428595"/>
                  <a:pt x="3225209" y="2342996"/>
                  <a:pt x="5507665" y="2257935"/>
                </a:cubicBezTo>
                <a:cubicBezTo>
                  <a:pt x="7790121" y="2172875"/>
                  <a:pt x="10703441" y="95981"/>
                  <a:pt x="13694734" y="3832"/>
                </a:cubicBezTo>
                <a:cubicBezTo>
                  <a:pt x="16686027" y="-88317"/>
                  <a:pt x="21584093" y="1510112"/>
                  <a:pt x="23455423" y="1705042"/>
                </a:cubicBezTo>
                <a:cubicBezTo>
                  <a:pt x="25326753" y="1899972"/>
                  <a:pt x="25124734" y="1536693"/>
                  <a:pt x="24922716" y="1173414"/>
                </a:cubicBezTo>
              </a:path>
            </a:pathLst>
          </a:custGeom>
          <a:noFill/>
          <a:ln w="10160" cap="flat">
            <a:solidFill>
              <a:schemeClr val="bg1">
                <a:lumMod val="85000"/>
                <a:alpha val="32000"/>
              </a:schemeClr>
            </a:solidFill>
            <a:prstDash val="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" name="Symbol zastępczy tekstu 10"/>
          <p:cNvSpPr>
            <a:spLocks noGrp="1"/>
          </p:cNvSpPr>
          <p:nvPr>
            <p:ph type="body" sz="quarter" idx="13" hasCustomPrompt="1"/>
          </p:nvPr>
        </p:nvSpPr>
        <p:spPr>
          <a:xfrm>
            <a:off x="1377461" y="7761749"/>
            <a:ext cx="21031199" cy="101566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6000" b="0" spc="150" baseline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pl-PL" dirty="0" err="1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47411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-title-image-dark">
    <p:bg>
      <p:bgPr>
        <a:blipFill dpi="0" rotWithShape="1">
          <a:blip r:embed="rId2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olny kształt 9"/>
          <p:cNvSpPr/>
          <p:nvPr userDrawn="1"/>
        </p:nvSpPr>
        <p:spPr>
          <a:xfrm>
            <a:off x="0" y="11452556"/>
            <a:ext cx="25374899" cy="2263444"/>
          </a:xfrm>
          <a:custGeom>
            <a:avLst/>
            <a:gdLst>
              <a:gd name="connsiteX0" fmla="*/ 0 w 25048834"/>
              <a:gd name="connsiteY0" fmla="*/ 514195 h 2263444"/>
              <a:gd name="connsiteX1" fmla="*/ 5507665 w 25048834"/>
              <a:gd name="connsiteY1" fmla="*/ 2257935 h 2263444"/>
              <a:gd name="connsiteX2" fmla="*/ 13694734 w 25048834"/>
              <a:gd name="connsiteY2" fmla="*/ 3832 h 2263444"/>
              <a:gd name="connsiteX3" fmla="*/ 23455423 w 25048834"/>
              <a:gd name="connsiteY3" fmla="*/ 1705042 h 2263444"/>
              <a:gd name="connsiteX4" fmla="*/ 24922716 w 25048834"/>
              <a:gd name="connsiteY4" fmla="*/ 1173414 h 226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48834" h="2263444">
                <a:moveTo>
                  <a:pt x="0" y="514195"/>
                </a:moveTo>
                <a:cubicBezTo>
                  <a:pt x="1612604" y="1428595"/>
                  <a:pt x="3225209" y="2342996"/>
                  <a:pt x="5507665" y="2257935"/>
                </a:cubicBezTo>
                <a:cubicBezTo>
                  <a:pt x="7790121" y="2172875"/>
                  <a:pt x="10703441" y="95981"/>
                  <a:pt x="13694734" y="3832"/>
                </a:cubicBezTo>
                <a:cubicBezTo>
                  <a:pt x="16686027" y="-88317"/>
                  <a:pt x="21584093" y="1510112"/>
                  <a:pt x="23455423" y="1705042"/>
                </a:cubicBezTo>
                <a:cubicBezTo>
                  <a:pt x="25326753" y="1899972"/>
                  <a:pt x="25124734" y="1536693"/>
                  <a:pt x="24922716" y="1173414"/>
                </a:cubicBezTo>
              </a:path>
            </a:pathLst>
          </a:custGeom>
          <a:noFill/>
          <a:ln w="10160" cap="flat">
            <a:solidFill>
              <a:schemeClr val="bg1"/>
            </a:solidFill>
            <a:prstDash val="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Shape 120"/>
          <p:cNvSpPr/>
          <p:nvPr userDrawn="1"/>
        </p:nvSpPr>
        <p:spPr>
          <a:xfrm>
            <a:off x="14210912" y="1"/>
            <a:ext cx="10100930" cy="10100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25400">
            <a:solidFill>
              <a:schemeClr val="bg1"/>
            </a:solidFill>
            <a:prstDash val="dash"/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9" name="Shape 121"/>
          <p:cNvSpPr/>
          <p:nvPr userDrawn="1"/>
        </p:nvSpPr>
        <p:spPr>
          <a:xfrm>
            <a:off x="14880629" y="654034"/>
            <a:ext cx="8718966" cy="8718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286E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lnSpc>
                <a:spcPct val="130000"/>
              </a:lnSpc>
              <a:defRPr sz="1800"/>
            </a:pPr>
            <a:endParaRPr lang="en-US" sz="7200" b="1" cap="all" spc="0">
              <a:solidFill>
                <a:srgbClr val="FFFFFF"/>
              </a:solidFill>
              <a:latin typeface="+mj-lt"/>
              <a:ea typeface="Adelle Basic Bold"/>
              <a:cs typeface="Adelle Basic Bold"/>
              <a:sym typeface="Adelle Basic Bold"/>
            </a:endParaRPr>
          </a:p>
        </p:txBody>
      </p:sp>
      <p:pic>
        <p:nvPicPr>
          <p:cNvPr id="4" name="Obraz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336" y="10836683"/>
            <a:ext cx="3809524" cy="1231746"/>
          </a:xfrm>
          <a:prstGeom prst="rect">
            <a:avLst/>
          </a:prstGeom>
        </p:spPr>
      </p:pic>
      <p:sp>
        <p:nvSpPr>
          <p:cNvPr id="12" name="Tytuł 2"/>
          <p:cNvSpPr>
            <a:spLocks noGrp="1"/>
          </p:cNvSpPr>
          <p:nvPr>
            <p:ph type="title" hasCustomPrompt="1"/>
          </p:nvPr>
        </p:nvSpPr>
        <p:spPr>
          <a:xfrm>
            <a:off x="14593684" y="3337192"/>
            <a:ext cx="9292855" cy="3990604"/>
          </a:xfrm>
          <a:prstGeom prst="rect">
            <a:avLst/>
          </a:prstGeom>
        </p:spPr>
        <p:txBody>
          <a:bodyPr/>
          <a:lstStyle>
            <a:lvl1pPr>
              <a:defRPr sz="9000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Tytuł </a:t>
            </a:r>
            <a:br>
              <a:rPr lang="pl-PL" dirty="0"/>
            </a:br>
            <a:r>
              <a:rPr lang="pl-PL" dirty="0"/>
              <a:t>prezentacji</a:t>
            </a:r>
          </a:p>
        </p:txBody>
      </p:sp>
    </p:spTree>
    <p:extLst>
      <p:ext uri="{BB962C8B-B14F-4D97-AF65-F5344CB8AC3E}">
        <p14:creationId xmlns:p14="http://schemas.microsoft.com/office/powerpoint/2010/main" val="273858014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-title-image-ligth">
    <p:bg>
      <p:bgPr>
        <a:blipFill dpi="0" rotWithShape="1">
          <a:blip r:embed="rId2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olny kształt 9"/>
          <p:cNvSpPr/>
          <p:nvPr userDrawn="1"/>
        </p:nvSpPr>
        <p:spPr>
          <a:xfrm>
            <a:off x="0" y="11452556"/>
            <a:ext cx="25374899" cy="2263444"/>
          </a:xfrm>
          <a:custGeom>
            <a:avLst/>
            <a:gdLst>
              <a:gd name="connsiteX0" fmla="*/ 0 w 25048834"/>
              <a:gd name="connsiteY0" fmla="*/ 514195 h 2263444"/>
              <a:gd name="connsiteX1" fmla="*/ 5507665 w 25048834"/>
              <a:gd name="connsiteY1" fmla="*/ 2257935 h 2263444"/>
              <a:gd name="connsiteX2" fmla="*/ 13694734 w 25048834"/>
              <a:gd name="connsiteY2" fmla="*/ 3832 h 2263444"/>
              <a:gd name="connsiteX3" fmla="*/ 23455423 w 25048834"/>
              <a:gd name="connsiteY3" fmla="*/ 1705042 h 2263444"/>
              <a:gd name="connsiteX4" fmla="*/ 24922716 w 25048834"/>
              <a:gd name="connsiteY4" fmla="*/ 1173414 h 226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48834" h="2263444">
                <a:moveTo>
                  <a:pt x="0" y="514195"/>
                </a:moveTo>
                <a:cubicBezTo>
                  <a:pt x="1612604" y="1428595"/>
                  <a:pt x="3225209" y="2342996"/>
                  <a:pt x="5507665" y="2257935"/>
                </a:cubicBezTo>
                <a:cubicBezTo>
                  <a:pt x="7790121" y="2172875"/>
                  <a:pt x="10703441" y="95981"/>
                  <a:pt x="13694734" y="3832"/>
                </a:cubicBezTo>
                <a:cubicBezTo>
                  <a:pt x="16686027" y="-88317"/>
                  <a:pt x="21584093" y="1510112"/>
                  <a:pt x="23455423" y="1705042"/>
                </a:cubicBezTo>
                <a:cubicBezTo>
                  <a:pt x="25326753" y="1899972"/>
                  <a:pt x="25124734" y="1536693"/>
                  <a:pt x="24922716" y="1173414"/>
                </a:cubicBezTo>
              </a:path>
            </a:pathLst>
          </a:custGeom>
          <a:noFill/>
          <a:ln w="10160" cap="flat">
            <a:solidFill>
              <a:schemeClr val="tx1">
                <a:lumMod val="65000"/>
                <a:lumOff val="35000"/>
              </a:schemeClr>
            </a:solidFill>
            <a:prstDash val="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Shape 120"/>
          <p:cNvSpPr/>
          <p:nvPr userDrawn="1"/>
        </p:nvSpPr>
        <p:spPr>
          <a:xfrm>
            <a:off x="14210912" y="1"/>
            <a:ext cx="10100930" cy="10100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25400">
            <a:solidFill>
              <a:schemeClr val="bg1">
                <a:lumMod val="50000"/>
              </a:schemeClr>
            </a:solidFill>
            <a:prstDash val="dash"/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2" name="Obraz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6614" y="1395773"/>
            <a:ext cx="3809524" cy="1231746"/>
          </a:xfrm>
          <a:prstGeom prst="rect">
            <a:avLst/>
          </a:prstGeom>
        </p:spPr>
      </p:pic>
      <p:sp>
        <p:nvSpPr>
          <p:cNvPr id="3" name="Tytuł 2"/>
          <p:cNvSpPr>
            <a:spLocks noGrp="1"/>
          </p:cNvSpPr>
          <p:nvPr>
            <p:ph type="title" hasCustomPrompt="1"/>
          </p:nvPr>
        </p:nvSpPr>
        <p:spPr>
          <a:xfrm>
            <a:off x="14614948" y="3979144"/>
            <a:ext cx="9292855" cy="3990604"/>
          </a:xfrm>
          <a:prstGeom prst="rect">
            <a:avLst/>
          </a:prstGeom>
        </p:spPr>
        <p:txBody>
          <a:bodyPr/>
          <a:lstStyle>
            <a:lvl1pPr>
              <a:defRPr sz="9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l-PL" dirty="0"/>
              <a:t>Tytuł </a:t>
            </a:r>
            <a:br>
              <a:rPr lang="pl-PL" dirty="0"/>
            </a:br>
            <a:r>
              <a:rPr lang="pl-PL" dirty="0"/>
              <a:t>prezentacji</a:t>
            </a:r>
          </a:p>
        </p:txBody>
      </p:sp>
    </p:spTree>
    <p:extLst>
      <p:ext uri="{BB962C8B-B14F-4D97-AF65-F5344CB8AC3E}">
        <p14:creationId xmlns:p14="http://schemas.microsoft.com/office/powerpoint/2010/main" val="855733630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lide 41">
    <p:bg>
      <p:bgPr>
        <a:solidFill>
          <a:srgbClr val="3548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wal 4"/>
          <p:cNvSpPr/>
          <p:nvPr userDrawn="1"/>
        </p:nvSpPr>
        <p:spPr>
          <a:xfrm>
            <a:off x="6535479" y="1201479"/>
            <a:ext cx="11313042" cy="1131304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5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" name="Shape 45"/>
          <p:cNvSpPr/>
          <p:nvPr userDrawn="1"/>
        </p:nvSpPr>
        <p:spPr>
          <a:xfrm>
            <a:off x="6146800" y="812799"/>
            <a:ext cx="12090400" cy="120904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1143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" name="Tytuł 2"/>
          <p:cNvSpPr>
            <a:spLocks noGrp="1"/>
          </p:cNvSpPr>
          <p:nvPr>
            <p:ph type="title" hasCustomPrompt="1"/>
          </p:nvPr>
        </p:nvSpPr>
        <p:spPr>
          <a:xfrm>
            <a:off x="6622889" y="5220513"/>
            <a:ext cx="11142921" cy="1626854"/>
          </a:xfrm>
          <a:prstGeom prst="rect">
            <a:avLst/>
          </a:prstGeom>
        </p:spPr>
        <p:txBody>
          <a:bodyPr/>
          <a:lstStyle>
            <a:lvl1pPr>
              <a:defRPr sz="8800" b="1" u="none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</a:defRPr>
            </a:lvl1pPr>
          </a:lstStyle>
          <a:p>
            <a:r>
              <a:rPr lang="pl-PL" dirty="0"/>
              <a:t>Nazwa tematu</a:t>
            </a:r>
          </a:p>
        </p:txBody>
      </p:sp>
      <p:sp>
        <p:nvSpPr>
          <p:cNvPr id="6" name="Symbol zastępczy tekstu 10"/>
          <p:cNvSpPr>
            <a:spLocks noGrp="1"/>
          </p:cNvSpPr>
          <p:nvPr>
            <p:ph type="body" sz="quarter" idx="14" hasCustomPrompt="1"/>
          </p:nvPr>
        </p:nvSpPr>
        <p:spPr>
          <a:xfrm>
            <a:off x="9399182" y="7540811"/>
            <a:ext cx="5784112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4800" b="0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pl-PL" dirty="0" err="1"/>
              <a:t>Subtitle</a:t>
            </a:r>
            <a:endParaRPr lang="en-US" dirty="0"/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3284" y="12653319"/>
            <a:ext cx="2402966" cy="7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95177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rPr/>
              <a:pPr lvl="0"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rPr/>
              <a:pPr lvl="0"/>
              <a:t>‹#›</a:t>
            </a:fld>
            <a:endParaRPr/>
          </a:p>
        </p:txBody>
      </p:sp>
      <p:pic>
        <p:nvPicPr>
          <p:cNvPr id="5" name="droppedImage.pdf"/>
          <p:cNvPicPr/>
          <p:nvPr userDrawn="1"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11518900" y="13042900"/>
            <a:ext cx="1346200" cy="13462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ytuł 1"/>
          <p:cNvSpPr>
            <a:spLocks noGrp="1"/>
          </p:cNvSpPr>
          <p:nvPr>
            <p:ph type="title" hasCustomPrompt="1"/>
          </p:nvPr>
        </p:nvSpPr>
        <p:spPr>
          <a:xfrm>
            <a:off x="2743200" y="730251"/>
            <a:ext cx="18727615" cy="1239226"/>
          </a:xfrm>
          <a:prstGeom prst="rect">
            <a:avLst/>
          </a:prstGeom>
        </p:spPr>
        <p:txBody>
          <a:bodyPr/>
          <a:lstStyle>
            <a:lvl1pPr>
              <a:defRPr lang="pl-PL" sz="8000" u="sng" dirty="0">
                <a:solidFill>
                  <a:srgbClr val="37475D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pl-PL" dirty="0"/>
              <a:t>TITLE</a:t>
            </a:r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4849" y="12685163"/>
            <a:ext cx="2367261" cy="765414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HTML">
    <p:bg>
      <p:bgPr>
        <a:solidFill>
          <a:srgbClr val="3548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0" hasCustomPrompt="1"/>
          </p:nvPr>
        </p:nvSpPr>
        <p:spPr>
          <a:xfrm>
            <a:off x="2127250" y="1458913"/>
            <a:ext cx="19853519" cy="10533062"/>
          </a:xfrm>
          <a:prstGeom prst="rect">
            <a:avLst/>
          </a:prstGeom>
        </p:spPr>
        <p:txBody>
          <a:bodyPr/>
          <a:lstStyle>
            <a:lvl1pPr marL="317500" indent="0">
              <a:buNone/>
              <a:defRPr lang="pl-PL" sz="4400" dirty="0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pl-PL" dirty="0"/>
              <a:t>&lt;!DOCTYPE </a:t>
            </a:r>
            <a:r>
              <a:rPr lang="pl-PL" dirty="0" err="1"/>
              <a:t>html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html</a:t>
            </a:r>
            <a:r>
              <a:rPr lang="pl-PL" dirty="0"/>
              <a:t> </a:t>
            </a:r>
            <a:r>
              <a:rPr lang="pl-PL" dirty="0" err="1"/>
              <a:t>lang</a:t>
            </a:r>
            <a:r>
              <a:rPr lang="pl-PL" dirty="0"/>
              <a:t>="en"&gt;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    &lt;meta </a:t>
            </a:r>
            <a:r>
              <a:rPr lang="pl-PL" dirty="0" err="1"/>
              <a:t>charset</a:t>
            </a:r>
            <a:r>
              <a:rPr lang="pl-PL" dirty="0"/>
              <a:t>="UTF-8"&gt;</a:t>
            </a:r>
          </a:p>
          <a:p>
            <a:pPr lvl="0"/>
            <a:r>
              <a:rPr lang="pl-PL" dirty="0"/>
              <a:t>    &lt;</a:t>
            </a:r>
            <a:r>
              <a:rPr lang="pl-PL" dirty="0" err="1"/>
              <a:t>title</a:t>
            </a:r>
            <a:r>
              <a:rPr lang="pl-PL" dirty="0"/>
              <a:t>&gt;Tytuł dodany przez </a:t>
            </a:r>
            <a:r>
              <a:rPr lang="pl-PL" dirty="0" err="1"/>
              <a:t>shamy</a:t>
            </a:r>
            <a:r>
              <a:rPr lang="pl-PL" dirty="0"/>
              <a:t>&lt;/</a:t>
            </a:r>
            <a:r>
              <a:rPr lang="pl-PL" dirty="0" err="1"/>
              <a:t>title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&lt;body&gt;</a:t>
            </a:r>
          </a:p>
          <a:p>
            <a:pPr lvl="0"/>
            <a:r>
              <a:rPr lang="pl-PL" dirty="0"/>
              <a:t>&lt;/body&gt;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html</a:t>
            </a:r>
            <a:r>
              <a:rPr lang="pl-PL" dirty="0"/>
              <a:t>&gt;</a:t>
            </a:r>
          </a:p>
        </p:txBody>
      </p:sp>
      <p:pic>
        <p:nvPicPr>
          <p:cNvPr id="3" name="Obraz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3284" y="12653319"/>
            <a:ext cx="2402966" cy="7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42377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sldNum" sz="quarter" idx="2"/>
          </p:nvPr>
        </p:nvSpPr>
        <p:spPr>
          <a:xfrm>
            <a:off x="11988800" y="13208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400">
                <a:solidFill>
                  <a:srgbClr val="A4A4A4"/>
                </a:solidFill>
              </a:defRPr>
            </a:lvl1pPr>
          </a:lstStyle>
          <a:p>
            <a:pPr lvl="0"/>
            <a:fld id="{86CB4B4D-7CA3-9044-876B-883B54F8677D}" type="slidenum">
              <a:rPr/>
              <a:pPr lvl="0"/>
              <a:t>‹#›</a:t>
            </a:fld>
            <a:endParaRPr/>
          </a:p>
        </p:txBody>
      </p:sp>
      <p:pic>
        <p:nvPicPr>
          <p:cNvPr id="3" name="Obraz 2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4849" y="12685163"/>
            <a:ext cx="2367261" cy="76541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2" r:id="rId2"/>
    <p:sldLayoutId id="2147483703" r:id="rId3"/>
    <p:sldLayoutId id="2147483701" r:id="rId4"/>
    <p:sldLayoutId id="2147483650" r:id="rId5"/>
    <p:sldLayoutId id="2147483653" r:id="rId6"/>
    <p:sldLayoutId id="2147483699" r:id="rId7"/>
  </p:sldLayoutIdLst>
  <p:transition spd="med"/>
  <p:hf hdr="0" ftr="0" dt="0"/>
  <p:txStyles>
    <p:titleStyle>
      <a:lvl1pPr algn="ctr" defTabSz="825500">
        <a:defRPr sz="11800">
          <a:latin typeface="+mn-lt"/>
          <a:ea typeface="+mn-ea"/>
          <a:cs typeface="+mn-cs"/>
          <a:sym typeface="Gill Sans"/>
        </a:defRPr>
      </a:lvl1pPr>
      <a:lvl2pPr indent="228600" algn="ctr" defTabSz="825500">
        <a:defRPr sz="11800">
          <a:latin typeface="+mn-lt"/>
          <a:ea typeface="+mn-ea"/>
          <a:cs typeface="+mn-cs"/>
          <a:sym typeface="Gill Sans"/>
        </a:defRPr>
      </a:lvl2pPr>
      <a:lvl3pPr indent="457200" algn="ctr" defTabSz="825500">
        <a:defRPr sz="11800">
          <a:latin typeface="+mn-lt"/>
          <a:ea typeface="+mn-ea"/>
          <a:cs typeface="+mn-cs"/>
          <a:sym typeface="Gill Sans"/>
        </a:defRPr>
      </a:lvl3pPr>
      <a:lvl4pPr indent="685800" algn="ctr" defTabSz="825500">
        <a:defRPr sz="11800">
          <a:latin typeface="+mn-lt"/>
          <a:ea typeface="+mn-ea"/>
          <a:cs typeface="+mn-cs"/>
          <a:sym typeface="Gill Sans"/>
        </a:defRPr>
      </a:lvl4pPr>
      <a:lvl5pPr indent="914400" algn="ctr" defTabSz="825500">
        <a:defRPr sz="11800">
          <a:latin typeface="+mn-lt"/>
          <a:ea typeface="+mn-ea"/>
          <a:cs typeface="+mn-cs"/>
          <a:sym typeface="Gill Sans"/>
        </a:defRPr>
      </a:lvl5pPr>
      <a:lvl6pPr indent="1143000" algn="ctr" defTabSz="825500">
        <a:defRPr sz="11800">
          <a:latin typeface="+mn-lt"/>
          <a:ea typeface="+mn-ea"/>
          <a:cs typeface="+mn-cs"/>
          <a:sym typeface="Gill Sans"/>
        </a:defRPr>
      </a:lvl6pPr>
      <a:lvl7pPr indent="1371600" algn="ctr" defTabSz="825500">
        <a:defRPr sz="11800">
          <a:latin typeface="+mn-lt"/>
          <a:ea typeface="+mn-ea"/>
          <a:cs typeface="+mn-cs"/>
          <a:sym typeface="Gill Sans"/>
        </a:defRPr>
      </a:lvl7pPr>
      <a:lvl8pPr indent="1600200" algn="ctr" defTabSz="825500">
        <a:defRPr sz="11800">
          <a:latin typeface="+mn-lt"/>
          <a:ea typeface="+mn-ea"/>
          <a:cs typeface="+mn-cs"/>
          <a:sym typeface="Gill Sans"/>
        </a:defRPr>
      </a:lvl8pPr>
      <a:lvl9pPr indent="1828800" algn="ctr" defTabSz="825500">
        <a:defRPr sz="11800">
          <a:latin typeface="+mn-lt"/>
          <a:ea typeface="+mn-ea"/>
          <a:cs typeface="+mn-cs"/>
          <a:sym typeface="Gill Sans"/>
        </a:defRPr>
      </a:lvl9pPr>
    </p:titleStyle>
    <p:bodyStyle>
      <a:lvl1pPr marL="8890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1pPr>
      <a:lvl2pPr marL="13335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2pPr>
      <a:lvl3pPr marL="17780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3pPr>
      <a:lvl4pPr marL="22225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4pPr>
      <a:lvl5pPr marL="26670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5pPr>
      <a:lvl6pPr marL="30226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6pPr>
      <a:lvl7pPr marL="33782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7pPr>
      <a:lvl8pPr marL="37338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8pPr>
      <a:lvl9pPr marL="40894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9pPr>
    </p:bodyStyle>
    <p:otherStyle>
      <a:lvl1pPr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228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457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685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9144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11430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1371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600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828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comments" Target="../comments/commen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4" Type="http://schemas.openxmlformats.org/officeDocument/2006/relationships/slide" Target="slide21.xml"/><Relationship Id="rId5" Type="http://schemas.openxmlformats.org/officeDocument/2006/relationships/slide" Target="slide26.xml"/><Relationship Id="rId6" Type="http://schemas.openxmlformats.org/officeDocument/2006/relationships/slide" Target="slide35.xml"/><Relationship Id="rId7" Type="http://schemas.openxmlformats.org/officeDocument/2006/relationships/slide" Target="slide11.xml"/><Relationship Id="rId8" Type="http://schemas.openxmlformats.org/officeDocument/2006/relationships/slide" Target="slide27.xml"/><Relationship Id="rId9" Type="http://schemas.openxmlformats.org/officeDocument/2006/relationships/slide" Target="slide37.xml"/><Relationship Id="rId10" Type="http://schemas.openxmlformats.org/officeDocument/2006/relationships/slide" Target="slide56.xml"/><Relationship Id="rId11" Type="http://schemas.openxmlformats.org/officeDocument/2006/relationships/slide" Target="slide63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omments" Target="../comments/commen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comments" Target="../comments/comment4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comments" Target="../comments/comment5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comments" Target="../comments/comment6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packagist.org/explore/" TargetMode="External"/><Relationship Id="rId4" Type="http://schemas.openxmlformats.org/officeDocument/2006/relationships/hyperlink" Target="https://packagist.org/packages/monolog/monolog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pl.wikipedia.org/wiki/Lista_nag%C5%82%C3%B3wk%C3%B3w_HTTP" TargetMode="Externa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comments" Target="../comments/comment7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comments" Target="../comments/comment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omments" Target="../comments/commen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comments" Target="../comments/comment10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90650" y="4827658"/>
            <a:ext cx="21602700" cy="3090404"/>
          </a:xfrm>
        </p:spPr>
        <p:txBody>
          <a:bodyPr/>
          <a:lstStyle/>
          <a:p>
            <a:r>
              <a:rPr lang="pl-PL" dirty="0"/>
              <a:t>Zaawansowany PHP</a:t>
            </a:r>
            <a:br>
              <a:rPr lang="pl-PL" dirty="0"/>
            </a:br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sz="quarter" idx="4294967295"/>
          </p:nvPr>
        </p:nvSpPr>
        <p:spPr>
          <a:xfrm>
            <a:off x="10720822" y="10291346"/>
            <a:ext cx="2668035" cy="830997"/>
          </a:xfrm>
          <a:prstGeom prst="rect">
            <a:avLst/>
          </a:prstGeom>
        </p:spPr>
        <p:txBody>
          <a:bodyPr/>
          <a:lstStyle/>
          <a:p>
            <a:pPr marL="317500" indent="0" algn="ctr">
              <a:buNone/>
            </a:pPr>
            <a:r>
              <a:rPr lang="pl-PL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v </a:t>
            </a:r>
            <a:r>
              <a:rPr lang="pl-PL" dirty="0" smtClean="0">
                <a:solidFill>
                  <a:schemeClr val="bg2">
                    <a:lumMod val="75000"/>
                  </a:schemeClr>
                </a:solidFill>
                <a:latin typeface="+mn-lt"/>
              </a:rPr>
              <a:t>1.6</a:t>
            </a:r>
            <a:endParaRPr lang="pl-PL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6186580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10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Kod odpowiedzi serwera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108518" y="3499378"/>
            <a:ext cx="10406063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bg2">
                    <a:lumMod val="50000"/>
                  </a:schemeClr>
                </a:solidFill>
              </a:rPr>
              <a:t>Zmiana kodu odpowiedzi serwera</a:t>
            </a:r>
            <a:endParaRPr lang="pl-PL" sz="360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>
              <a:spcAft>
                <a:spcPts val="600"/>
              </a:spcAft>
            </a:pP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'HTTP/1.1 404 Not Found'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>
              <a:spcAft>
                <a:spcPts val="600"/>
              </a:spcAft>
            </a:pP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'HTTP/1.1 403 Forbidden'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>
              <a:spcAft>
                <a:spcPts val="600"/>
              </a:spcAft>
            </a:pP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'HTTP/1.1 301 Moved Permanently'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/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'HTTP/1.1 500 Internal Server Error'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</a:p>
        </p:txBody>
      </p:sp>
      <p:sp>
        <p:nvSpPr>
          <p:cNvPr id="7" name="Prostokąt 4"/>
          <p:cNvSpPr/>
          <p:nvPr/>
        </p:nvSpPr>
        <p:spPr>
          <a:xfrm>
            <a:off x="1475316" y="3617913"/>
            <a:ext cx="9819217" cy="8956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/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Za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pomocą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nagłówków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możemy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także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kontrolować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odpowiedź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serwera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przesyłaną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do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przeglądarki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.</a:t>
            </a:r>
          </a:p>
          <a:p>
            <a:pPr marL="0" indent="0" algn="l"/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Najpopularniejsze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kody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odpowiedzi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to: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 smtClean="0">
                <a:solidFill>
                  <a:schemeClr val="accent6"/>
                </a:solidFill>
              </a:rPr>
              <a:t>200</a:t>
            </a:r>
            <a:r>
              <a:rPr lang="pl-PL" sz="3600" dirty="0" smtClean="0">
                <a:solidFill>
                  <a:schemeClr val="accent6"/>
                </a:solidFill>
              </a:rPr>
              <a:t> 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– wszystko ok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 smtClean="0">
                <a:solidFill>
                  <a:srgbClr val="C00000"/>
                </a:solidFill>
              </a:rPr>
              <a:t>403</a:t>
            </a:r>
            <a:r>
              <a:rPr lang="pl-PL" sz="3600" dirty="0" smtClean="0">
                <a:solidFill>
                  <a:srgbClr val="C00000"/>
                </a:solidFill>
              </a:rPr>
              <a:t> 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– brak autoryzacji, strona nie dostępna bez podania danych autoryzacyjnych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 smtClean="0">
                <a:solidFill>
                  <a:srgbClr val="C00000"/>
                </a:solidFill>
              </a:rPr>
              <a:t>404</a:t>
            </a:r>
            <a:r>
              <a:rPr lang="pl-PL" sz="3600" dirty="0" smtClean="0">
                <a:solidFill>
                  <a:srgbClr val="C00000"/>
                </a:solidFill>
              </a:rPr>
              <a:t> 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– nie znaleziono strony pod podanym adresem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 smtClean="0">
                <a:solidFill>
                  <a:srgbClr val="C00000"/>
                </a:solidFill>
              </a:rPr>
              <a:t>500</a:t>
            </a:r>
            <a:r>
              <a:rPr lang="pl-PL" sz="3600" dirty="0" smtClean="0">
                <a:solidFill>
                  <a:srgbClr val="C00000"/>
                </a:solidFill>
              </a:rPr>
              <a:t> 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– wewnętrzny błąd serwera, należy przejrzeć logi serwera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 smtClean="0">
                <a:solidFill>
                  <a:schemeClr val="accent6"/>
                </a:solidFill>
              </a:rPr>
              <a:t>301</a:t>
            </a:r>
            <a:r>
              <a:rPr lang="pl-PL" sz="3600" dirty="0" smtClean="0">
                <a:solidFill>
                  <a:schemeClr val="accent6"/>
                </a:solidFill>
              </a:rPr>
              <a:t> 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– strona przekierowana na stałe pod inny adres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 smtClean="0">
                <a:solidFill>
                  <a:schemeClr val="accent6"/>
                </a:solidFill>
              </a:rPr>
              <a:t>101</a:t>
            </a:r>
            <a:r>
              <a:rPr lang="pl-PL" sz="3600" dirty="0" smtClean="0">
                <a:solidFill>
                  <a:schemeClr val="accent6"/>
                </a:solidFill>
              </a:rPr>
              <a:t> 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– zmiana protokołu np. przy używaniu </a:t>
            </a:r>
            <a:r>
              <a:rPr lang="pl-PL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WebSocket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73092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868043"/>
            <a:ext cx="11142921" cy="1626854"/>
          </a:xfrm>
        </p:spPr>
        <p:txBody>
          <a:bodyPr/>
          <a:lstStyle/>
          <a:p>
            <a:r>
              <a:rPr lang="pl-PL"/>
              <a:t>Pliki</a:t>
            </a:r>
          </a:p>
        </p:txBody>
      </p:sp>
    </p:spTree>
    <p:extLst>
      <p:ext uri="{BB962C8B-B14F-4D97-AF65-F5344CB8AC3E}">
        <p14:creationId xmlns:p14="http://schemas.microsoft.com/office/powerpoint/2010/main" val="123951185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12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Pliki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67790" y="2702659"/>
            <a:ext cx="37497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>
                <a:solidFill>
                  <a:srgbClr val="F88266"/>
                </a:solidFill>
              </a:rPr>
              <a:t>Otwieranie pliku</a:t>
            </a:r>
          </a:p>
        </p:txBody>
      </p:sp>
      <p:sp>
        <p:nvSpPr>
          <p:cNvPr id="6" name="Prostokąt 5"/>
          <p:cNvSpPr/>
          <p:nvPr/>
        </p:nvSpPr>
        <p:spPr>
          <a:xfrm>
            <a:off x="1390650" y="3569602"/>
            <a:ext cx="10406063" cy="90178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17463" algn="l">
              <a:lnSpc>
                <a:spcPct val="100000"/>
              </a:lnSpc>
            </a:pP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fopen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–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otwiera dany plik z możliwością wyboru trybu. Zwraca wskaźnik do pliku, który będziemy wykorzystywać przy operacjach na tym pliku.</a:t>
            </a:r>
          </a:p>
          <a:p>
            <a:pPr marL="0" indent="17463" algn="l">
              <a:lnSpc>
                <a:spcPct val="100000"/>
              </a:lnSpc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17463" algn="l">
              <a:lnSpc>
                <a:spcPct val="100000"/>
              </a:lnSpc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Lista możliwych trybów:</a:t>
            </a:r>
          </a:p>
          <a:p>
            <a:pPr marL="571500" indent="-571500" algn="l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 –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tylko odczyt,</a:t>
            </a:r>
          </a:p>
          <a:p>
            <a:pPr marL="571500" indent="-571500" algn="l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tylko zapis, zaczyna zapisywać od początku pliku i czyści jego zawartość (nadpisuje). Jeżeli plik nie istnieje, to go tworzy.</a:t>
            </a:r>
          </a:p>
          <a:p>
            <a:pPr marL="571500" indent="-571500" algn="l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–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tylko zapis, zaczyna zapisywać na końcu pliku (dodaje),</a:t>
            </a:r>
          </a:p>
          <a:p>
            <a:pPr marL="571500" indent="-571500" algn="l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r+ , w+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samo co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r+w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marL="571500" indent="-571500" algn="l">
              <a:lnSpc>
                <a:spcPct val="10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a+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to samo co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r+a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algn="l">
              <a:lnSpc>
                <a:spcPct val="100000"/>
              </a:lnSpc>
            </a:pPr>
            <a:endParaRPr lang="pl-PL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>
              <a:lnSpc>
                <a:spcPct val="10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$handle =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</a:t>
            </a:r>
            <a:r>
              <a:rPr lang="pl-PL" sz="3600" b="1" dirty="0" err="1" smtClean="0">
                <a:solidFill>
                  <a:schemeClr val="accent5"/>
                </a:solidFill>
              </a:rPr>
              <a:t>fopen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600" b="1" dirty="0" smtClean="0">
                <a:solidFill>
                  <a:schemeClr val="accent6"/>
                </a:solidFill>
              </a:rPr>
              <a:t>"/</a:t>
            </a:r>
            <a:r>
              <a:rPr lang="pl-PL" sz="3600" b="1" dirty="0" err="1" smtClean="0">
                <a:solidFill>
                  <a:schemeClr val="accent6"/>
                </a:solidFill>
              </a:rPr>
              <a:t>home</a:t>
            </a:r>
            <a:r>
              <a:rPr lang="pl-PL" sz="3600" b="1" dirty="0" smtClean="0">
                <a:solidFill>
                  <a:schemeClr val="accent6"/>
                </a:solidFill>
              </a:rPr>
              <a:t>/</a:t>
            </a:r>
            <a:r>
              <a:rPr lang="pl-PL" sz="3600" b="1" dirty="0" err="1" smtClean="0">
                <a:solidFill>
                  <a:schemeClr val="accent6"/>
                </a:solidFill>
              </a:rPr>
              <a:t>resource.txt</a:t>
            </a:r>
            <a:r>
              <a:rPr lang="pl-PL" sz="3600" b="1" dirty="0">
                <a:solidFill>
                  <a:schemeClr val="accent6"/>
                </a:solidFill>
              </a:rPr>
              <a:t>"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</a:t>
            </a:r>
            <a:r>
              <a:rPr lang="pl-PL" sz="3600" b="1" dirty="0">
                <a:solidFill>
                  <a:schemeClr val="accent6"/>
                </a:solidFill>
              </a:rPr>
              <a:t>"r"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7" name="Prostokąt 6"/>
          <p:cNvSpPr/>
          <p:nvPr/>
        </p:nvSpPr>
        <p:spPr>
          <a:xfrm>
            <a:off x="12599986" y="2748379"/>
            <a:ext cx="17235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>
                <a:solidFill>
                  <a:srgbClr val="F88266"/>
                </a:solidFill>
              </a:rPr>
              <a:t>Odczyt</a:t>
            </a:r>
          </a:p>
        </p:txBody>
      </p:sp>
      <p:sp>
        <p:nvSpPr>
          <p:cNvPr id="8" name="Prostokąt 7"/>
          <p:cNvSpPr/>
          <p:nvPr/>
        </p:nvSpPr>
        <p:spPr>
          <a:xfrm>
            <a:off x="12552929" y="3592462"/>
            <a:ext cx="10403909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fread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odczytuje zadaną liczbę bajtów z pliku,</a:t>
            </a:r>
          </a:p>
          <a:p>
            <a:pPr marL="571500" indent="-571500" algn="l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fgets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odczytuje jedną linię z pliku,</a:t>
            </a:r>
          </a:p>
          <a:p>
            <a:pPr marL="571500" indent="-571500" algn="l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fgetc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odczytuje jeden znak z pliku,</a:t>
            </a:r>
          </a:p>
          <a:p>
            <a:pPr marL="571500" indent="-571500" algn="l">
              <a:lnSpc>
                <a:spcPct val="10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fpassthru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odczytuje plik do końca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i zawartość wysyła do bufora wyjściowego.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>
              <a:lnSpc>
                <a:spcPct val="10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$contents = </a:t>
            </a:r>
            <a:r>
              <a:rPr lang="en-US" sz="3600" b="1" err="1">
                <a:solidFill>
                  <a:schemeClr val="accent5"/>
                </a:solidFill>
              </a:rPr>
              <a:t>fread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($handle, </a:t>
            </a:r>
            <a:r>
              <a:rPr lang="en-US" sz="3600" b="1" err="1">
                <a:solidFill>
                  <a:schemeClr val="accent5"/>
                </a:solidFill>
              </a:rPr>
              <a:t>filesize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($filename));</a:t>
            </a:r>
            <a:endParaRPr lang="pl-PL" sz="3600" b="1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00000"/>
              </a:lnSpc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</a:rPr>
              <a:t>buffer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 = </a:t>
            </a:r>
            <a:r>
              <a:rPr lang="pl-PL" sz="3600" b="1" err="1">
                <a:solidFill>
                  <a:schemeClr val="accent5"/>
                </a:solidFill>
              </a:rPr>
              <a:t>fgets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($handle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pl-PL" sz="3600" b="1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358786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13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Pliki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2725519"/>
            <a:ext cx="13901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>
                <a:solidFill>
                  <a:srgbClr val="F88266"/>
                </a:solidFill>
              </a:rPr>
              <a:t>Zapis</a:t>
            </a:r>
          </a:p>
        </p:txBody>
      </p:sp>
      <p:sp>
        <p:nvSpPr>
          <p:cNvPr id="6" name="Prostokąt 5"/>
          <p:cNvSpPr/>
          <p:nvPr/>
        </p:nvSpPr>
        <p:spPr>
          <a:xfrm>
            <a:off x="1390650" y="3617912"/>
            <a:ext cx="10406063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fputs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,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fwrite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zapisuje dany string do pliku, zwraca liczbę bajtów.</a:t>
            </a:r>
          </a:p>
          <a:p>
            <a:pPr algn="l">
              <a:lnSpc>
                <a:spcPct val="100000"/>
              </a:lnSpc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>
              <a:lnSpc>
                <a:spcPct val="100000"/>
              </a:lnSpc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</a:rPr>
              <a:t>length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 = </a:t>
            </a:r>
            <a:r>
              <a:rPr lang="en-US" sz="3600" b="1" err="1">
                <a:solidFill>
                  <a:schemeClr val="accent5"/>
                </a:solidFill>
              </a:rPr>
              <a:t>fwrite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($handle, 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</a:rPr>
              <a:t>text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)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/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/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$file = </a:t>
            </a:r>
            <a:r>
              <a:rPr lang="en-US" sz="3600" b="1" err="1">
                <a:solidFill>
                  <a:schemeClr val="accent5"/>
                </a:solidFill>
              </a:rPr>
              <a:t>fopen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en-US" sz="3600" b="1">
                <a:solidFill>
                  <a:schemeClr val="accent6"/>
                </a:solidFill>
              </a:rPr>
              <a:t>"</a:t>
            </a:r>
            <a:r>
              <a:rPr lang="pl-PL" sz="3600" b="1" err="1">
                <a:solidFill>
                  <a:schemeClr val="accent6"/>
                </a:solidFill>
              </a:rPr>
              <a:t>example</a:t>
            </a:r>
            <a:r>
              <a:rPr lang="en-US" sz="3600" b="1">
                <a:solidFill>
                  <a:schemeClr val="accent6"/>
                </a:solidFill>
              </a:rPr>
              <a:t>.txt"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3600" b="1">
                <a:solidFill>
                  <a:schemeClr val="accent6"/>
                </a:solidFill>
              </a:rPr>
              <a:t>"w"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);</a:t>
            </a:r>
            <a:br>
              <a:rPr lang="en-US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3600" b="1">
                <a:solidFill>
                  <a:srgbClr val="7030A0"/>
                </a:solidFill>
              </a:rPr>
              <a:t>echo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en-US" sz="3600" b="1" err="1">
                <a:solidFill>
                  <a:schemeClr val="accent5"/>
                </a:solidFill>
              </a:rPr>
              <a:t>fwrite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($file,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"Hello World. Testing!")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)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;</a:t>
            </a:r>
            <a:br>
              <a:rPr lang="en-US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3600" b="1" err="1">
                <a:solidFill>
                  <a:schemeClr val="accent5"/>
                </a:solidFill>
              </a:rPr>
              <a:t>fclose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($file);</a:t>
            </a:r>
            <a:endParaRPr lang="pl-PL" sz="3600" b="1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00000"/>
              </a:lnSpc>
            </a:pPr>
            <a:endParaRPr lang="pl-PL" sz="3600" b="1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00000"/>
              </a:lnSpc>
            </a:pPr>
            <a:endParaRPr lang="pl-PL" sz="3600" b="1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00000"/>
              </a:lnSpc>
            </a:pPr>
            <a:endParaRPr lang="pl-PL" sz="3600" b="1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00000"/>
              </a:lnSpc>
            </a:pPr>
            <a:endParaRPr lang="pl-PL" sz="3600" b="1">
              <a:solidFill>
                <a:schemeClr val="bg2">
                  <a:lumMod val="50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Prostokąt 6"/>
          <p:cNvSpPr/>
          <p:nvPr/>
        </p:nvSpPr>
        <p:spPr>
          <a:xfrm>
            <a:off x="12645706" y="2702659"/>
            <a:ext cx="55194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>
                <a:solidFill>
                  <a:srgbClr val="F88266"/>
                </a:solidFill>
              </a:rPr>
              <a:t>Wykrywanie końca pliku</a:t>
            </a:r>
          </a:p>
        </p:txBody>
      </p:sp>
      <p:sp>
        <p:nvSpPr>
          <p:cNvPr id="8" name="Prostokąt 7"/>
          <p:cNvSpPr/>
          <p:nvPr/>
        </p:nvSpPr>
        <p:spPr>
          <a:xfrm>
            <a:off x="12645706" y="3618420"/>
            <a:ext cx="1031113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feof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funkcja zwraca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true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jeżeli osiągnięty został koniec pliku (End Of File).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>
              <a:lnSpc>
                <a:spcPct val="150000"/>
              </a:lnSpc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$handle = </a:t>
            </a:r>
            <a:r>
              <a:rPr lang="pl-PL" sz="3600" b="1" err="1">
                <a:solidFill>
                  <a:schemeClr val="accent5"/>
                </a:solidFill>
              </a:rPr>
              <a:t>fopen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600" b="1">
                <a:solidFill>
                  <a:schemeClr val="accent6"/>
                </a:solidFill>
              </a:rPr>
              <a:t>'somefile.txt'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, </a:t>
            </a:r>
            <a:r>
              <a:rPr lang="pl-PL" sz="3600" b="1">
                <a:solidFill>
                  <a:schemeClr val="accent6"/>
                </a:solidFill>
              </a:rPr>
              <a:t>'r'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);</a:t>
            </a:r>
          </a:p>
          <a:p>
            <a:pPr algn="l">
              <a:lnSpc>
                <a:spcPct val="150000"/>
              </a:lnSpc>
            </a:pPr>
            <a:r>
              <a:rPr lang="pl-PL" sz="3600" b="1" err="1">
                <a:solidFill>
                  <a:srgbClr val="7030A0"/>
                </a:solidFill>
              </a:rPr>
              <a:t>if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600" b="1" err="1">
                <a:solidFill>
                  <a:schemeClr val="accent5"/>
                </a:solidFill>
              </a:rPr>
              <a:t>feof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($handle)) {</a:t>
            </a:r>
          </a:p>
          <a:p>
            <a:pPr algn="l">
              <a:lnSpc>
                <a:spcPct val="150000"/>
              </a:lnSpc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  </a:t>
            </a:r>
            <a:r>
              <a:rPr lang="pl-PL" sz="3600" b="1">
                <a:solidFill>
                  <a:srgbClr val="7030A0"/>
                </a:solidFill>
              </a:rPr>
              <a:t> echo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600" b="1">
                <a:solidFill>
                  <a:schemeClr val="accent6"/>
                </a:solidFill>
              </a:rPr>
              <a:t>"koniec pliku"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pl-PL" sz="3600" b="1">
              <a:solidFill>
                <a:schemeClr val="accent6"/>
              </a:solidFill>
            </a:endParaRPr>
          </a:p>
          <a:p>
            <a:pPr algn="l">
              <a:lnSpc>
                <a:spcPct val="100000"/>
              </a:lnSpc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9073087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14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Pliki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2702659"/>
            <a:ext cx="37753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>
                <a:solidFill>
                  <a:srgbClr val="F88266"/>
                </a:solidFill>
              </a:rPr>
              <a:t>Zamykanie pliku</a:t>
            </a:r>
          </a:p>
        </p:txBody>
      </p:sp>
      <p:sp>
        <p:nvSpPr>
          <p:cNvPr id="6" name="Prostokąt 5"/>
          <p:cNvSpPr/>
          <p:nvPr/>
        </p:nvSpPr>
        <p:spPr>
          <a:xfrm>
            <a:off x="1390650" y="3617912"/>
            <a:ext cx="1040606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17463" algn="l">
              <a:lnSpc>
                <a:spcPct val="100000"/>
              </a:lnSpc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Każdy wskaźnik do pliku powinien być zamknięty funkcją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fclose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jeżeli skończyliśmy wykonywać operację na pliku.</a:t>
            </a:r>
          </a:p>
          <a:p>
            <a:pPr marL="0" indent="17463" algn="l">
              <a:lnSpc>
                <a:spcPct val="100000"/>
              </a:lnSpc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17463" algn="l">
              <a:lnSpc>
                <a:spcPct val="150000"/>
              </a:lnSpc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$handle = </a:t>
            </a:r>
            <a:r>
              <a:rPr lang="pl-PL" sz="3600" b="1" err="1">
                <a:solidFill>
                  <a:schemeClr val="accent5"/>
                </a:solidFill>
              </a:rPr>
              <a:t>fopen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600" b="1">
                <a:solidFill>
                  <a:schemeClr val="accent6"/>
                </a:solidFill>
              </a:rPr>
              <a:t>'somefile.txt'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, </a:t>
            </a:r>
            <a:r>
              <a:rPr lang="pl-PL" sz="3600" b="1">
                <a:solidFill>
                  <a:schemeClr val="accent6"/>
                </a:solidFill>
              </a:rPr>
              <a:t>'r'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 err="1">
                <a:solidFill>
                  <a:schemeClr val="accent5"/>
                </a:solidFill>
              </a:rPr>
              <a:t>fclose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($handle);</a:t>
            </a:r>
          </a:p>
        </p:txBody>
      </p:sp>
      <p:sp>
        <p:nvSpPr>
          <p:cNvPr id="7" name="Prostokąt 6"/>
          <p:cNvSpPr/>
          <p:nvPr/>
        </p:nvSpPr>
        <p:spPr>
          <a:xfrm>
            <a:off x="12622846" y="2725518"/>
            <a:ext cx="22878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>
                <a:solidFill>
                  <a:srgbClr val="F88266"/>
                </a:solidFill>
              </a:rPr>
              <a:t>Na skróty</a:t>
            </a:r>
          </a:p>
        </p:txBody>
      </p:sp>
      <p:sp>
        <p:nvSpPr>
          <p:cNvPr id="8" name="Prostokąt 7"/>
          <p:cNvSpPr/>
          <p:nvPr/>
        </p:nvSpPr>
        <p:spPr>
          <a:xfrm>
            <a:off x="12629732" y="3617912"/>
            <a:ext cx="1032710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17463" algn="l">
              <a:lnSpc>
                <a:spcPct val="100000"/>
              </a:lnSpc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Funkcja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file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odczytuje cały plik o podanej nazwie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i zwraca jego zawartość w postaci tablicy. </a:t>
            </a:r>
          </a:p>
          <a:p>
            <a:pPr marL="0" indent="17463" algn="l">
              <a:lnSpc>
                <a:spcPct val="100000"/>
              </a:lnSpc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Jeden wiersz tablicy odpowiada jednej linii tekstu.</a:t>
            </a:r>
          </a:p>
          <a:p>
            <a:pPr marL="0" indent="17463" algn="l">
              <a:lnSpc>
                <a:spcPct val="100000"/>
              </a:lnSpc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17463" algn="l">
              <a:lnSpc>
                <a:spcPct val="100000"/>
              </a:lnSpc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</a:rPr>
              <a:t>array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 = </a:t>
            </a:r>
            <a:r>
              <a:rPr lang="pl-PL" sz="3600" b="1">
                <a:solidFill>
                  <a:schemeClr val="accent5"/>
                </a:solidFill>
              </a:rPr>
              <a:t>file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600" b="1">
                <a:solidFill>
                  <a:schemeClr val="accent6"/>
                </a:solidFill>
              </a:rPr>
              <a:t>'somefile.txt'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443149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15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Na skróty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0606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17463" algn="l">
              <a:lnSpc>
                <a:spcPct val="100000"/>
              </a:lnSpc>
            </a:pP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file_get_contents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odczytuje cały plik o podanej nazwie i zwraca jego zawartość. Pozwala w prosty sposób wczytać zawartość pliku.</a:t>
            </a:r>
          </a:p>
          <a:p>
            <a:pPr marL="0" indent="17463" algn="l">
              <a:lnSpc>
                <a:spcPct val="100000"/>
              </a:lnSpc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17463" algn="l">
              <a:lnSpc>
                <a:spcPct val="10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$file = </a:t>
            </a:r>
            <a:r>
              <a:rPr lang="pl-PL" sz="3600" b="1" dirty="0" err="1">
                <a:solidFill>
                  <a:schemeClr val="accent5"/>
                </a:solidFill>
              </a:rPr>
              <a:t>file_get_contents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600" b="1" dirty="0">
                <a:solidFill>
                  <a:schemeClr val="accent6"/>
                </a:solidFill>
              </a:rPr>
              <a:t>'</a:t>
            </a:r>
            <a:r>
              <a:rPr lang="pl-PL" sz="3600" b="1" dirty="0" err="1">
                <a:solidFill>
                  <a:schemeClr val="accent6"/>
                </a:solidFill>
              </a:rPr>
              <a:t>people.txt</a:t>
            </a:r>
            <a:r>
              <a:rPr lang="pl-PL" sz="3600" b="1" dirty="0">
                <a:solidFill>
                  <a:schemeClr val="accent6"/>
                </a:solidFill>
              </a:rPr>
              <a:t>'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);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99986" y="3598366"/>
            <a:ext cx="1035685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17463" algn="l">
              <a:lnSpc>
                <a:spcPct val="100000"/>
              </a:lnSpc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file_put_contents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analogicznie funkcja pozwala w prosty sposób zapisać do pliku dany tekst. Domyślnie funkcja nadpisuje plik!</a:t>
            </a:r>
          </a:p>
          <a:p>
            <a:pPr marL="0" indent="17463" algn="l">
              <a:lnSpc>
                <a:spcPct val="100000"/>
              </a:lnSpc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17463" algn="l">
              <a:lnSpc>
                <a:spcPct val="150000"/>
              </a:lnSpc>
            </a:pPr>
            <a:r>
              <a:rPr lang="pl-PL" sz="3600" b="1" err="1">
                <a:solidFill>
                  <a:schemeClr val="accent5"/>
                </a:solidFill>
              </a:rPr>
              <a:t>file_put_contents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($file, $txt);</a:t>
            </a:r>
          </a:p>
          <a:p>
            <a:pPr marL="3852863" indent="-3852863" algn="l">
              <a:lnSpc>
                <a:spcPct val="150000"/>
              </a:lnSpc>
            </a:pPr>
            <a:r>
              <a:rPr lang="fr-FR" sz="3600" b="1">
                <a:solidFill>
                  <a:schemeClr val="accent5"/>
                </a:solidFill>
              </a:rPr>
              <a:t>file_put_contents</a:t>
            </a:r>
            <a:r>
              <a:rPr lang="fr-FR" sz="3600" b="1">
                <a:solidFill>
                  <a:schemeClr val="bg2">
                    <a:lumMod val="50000"/>
                  </a:schemeClr>
                </a:solidFill>
              </a:rPr>
              <a:t>($file, $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txt</a:t>
            </a:r>
            <a:r>
              <a:rPr lang="fr-FR" sz="3600" b="1">
                <a:solidFill>
                  <a:schemeClr val="bg2">
                    <a:lumMod val="50000"/>
                  </a:schemeClr>
                </a:solidFill>
              </a:rPr>
              <a:t>, FILE_APPEND | 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/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fr-FR" sz="3600" b="1">
                <a:solidFill>
                  <a:schemeClr val="bg2">
                    <a:lumMod val="50000"/>
                  </a:schemeClr>
                </a:solidFill>
              </a:rPr>
              <a:t>LOCK_EX);</a:t>
            </a:r>
            <a:endParaRPr lang="pl-PL" sz="3600" b="1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65539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16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Nie tylko pliki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06063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17463" algn="l">
              <a:lnSpc>
                <a:spcPct val="100000"/>
              </a:lnSpc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Niektóre funkcje obsługujące pliki można zastosować również do adresów URL. Są to m.in.: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fopen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file_get_contents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file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file_exists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filesize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pPr marL="0" indent="17463" algn="l">
              <a:lnSpc>
                <a:spcPct val="100000"/>
              </a:lnSpc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17463" algn="l">
              <a:lnSpc>
                <a:spcPct val="100000"/>
              </a:lnSpc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Dzięki temu w prosty sposób możemy również pobrać dane przez protokół HTTP lub FTP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0" indent="17463" algn="l">
              <a:lnSpc>
                <a:spcPct val="100000"/>
              </a:lnSpc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17463" algn="l">
              <a:lnSpc>
                <a:spcPct val="100000"/>
              </a:lnSpc>
            </a:pP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Należy pamiętać że do działania z adresami URL konieczna może być zmiana konfiguracji PHP na serwerze.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645706" y="3444077"/>
            <a:ext cx="1173829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17463" algn="l">
              <a:lnSpc>
                <a:spcPct val="150000"/>
              </a:lnSpc>
            </a:pP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pl-PL" sz="3200" b="1" err="1">
                <a:solidFill>
                  <a:schemeClr val="bg2">
                    <a:lumMod val="50000"/>
                  </a:schemeClr>
                </a:solidFill>
              </a:rPr>
              <a:t>homepage</a:t>
            </a: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 = </a:t>
            </a:r>
            <a:r>
              <a:rPr lang="pl-PL" sz="3200" b="1" err="1">
                <a:solidFill>
                  <a:schemeClr val="accent5"/>
                </a:solidFill>
              </a:rPr>
              <a:t>file_get_contents</a:t>
            </a: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200" b="1">
                <a:solidFill>
                  <a:schemeClr val="accent6"/>
                </a:solidFill>
              </a:rPr>
              <a:t>'http://www.ex.mo/'</a:t>
            </a: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);</a:t>
            </a:r>
            <a:br>
              <a:rPr lang="pl-PL" sz="3200" b="1">
                <a:solidFill>
                  <a:schemeClr val="bg2">
                    <a:lumMod val="50000"/>
                  </a:schemeClr>
                </a:solidFill>
              </a:rPr>
            </a:br>
            <a:endParaRPr lang="pl-PL" sz="3200" b="1">
              <a:solidFill>
                <a:schemeClr val="bg2">
                  <a:lumMod val="50000"/>
                </a:schemeClr>
              </a:solidFill>
            </a:endParaRPr>
          </a:p>
          <a:p>
            <a:pPr marL="0" indent="17463" algn="l">
              <a:lnSpc>
                <a:spcPct val="150000"/>
              </a:lnSpc>
            </a:pP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$handle = </a:t>
            </a:r>
            <a:r>
              <a:rPr lang="pl-PL" sz="3200" b="1" err="1">
                <a:solidFill>
                  <a:schemeClr val="accent5"/>
                </a:solidFill>
              </a:rPr>
              <a:t>fopen</a:t>
            </a: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200" b="1">
                <a:solidFill>
                  <a:schemeClr val="accent6"/>
                </a:solidFill>
              </a:rPr>
              <a:t>"http://www.ex.mo/"</a:t>
            </a: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, </a:t>
            </a:r>
            <a:r>
              <a:rPr lang="pl-PL" sz="3200" b="1">
                <a:solidFill>
                  <a:schemeClr val="accent6"/>
                </a:solidFill>
              </a:rPr>
              <a:t>"r"</a:t>
            </a: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);</a:t>
            </a:r>
            <a:br>
              <a:rPr lang="pl-PL" sz="3200" b="1">
                <a:solidFill>
                  <a:schemeClr val="bg2">
                    <a:lumMod val="50000"/>
                  </a:schemeClr>
                </a:solidFill>
              </a:rPr>
            </a:br>
            <a:endParaRPr lang="pl-PL" sz="3200" b="1">
              <a:solidFill>
                <a:schemeClr val="bg2">
                  <a:lumMod val="50000"/>
                </a:schemeClr>
              </a:solidFill>
            </a:endParaRPr>
          </a:p>
          <a:p>
            <a:pPr marL="3405188" indent="-3405188" algn="l">
              <a:lnSpc>
                <a:spcPct val="150000"/>
              </a:lnSpc>
            </a:pP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$handle = </a:t>
            </a:r>
            <a:r>
              <a:rPr lang="pl-PL" sz="3200" b="1" err="1">
                <a:solidFill>
                  <a:schemeClr val="accent5"/>
                </a:solidFill>
              </a:rPr>
              <a:t>fopen</a:t>
            </a: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200" b="1">
                <a:solidFill>
                  <a:schemeClr val="accent6"/>
                </a:solidFill>
              </a:rPr>
              <a:t>"ftp://user:password@ex.mm/</a:t>
            </a:r>
            <a:br>
              <a:rPr lang="pl-PL" sz="3200" b="1">
                <a:solidFill>
                  <a:schemeClr val="accent6"/>
                </a:solidFill>
              </a:rPr>
            </a:br>
            <a:r>
              <a:rPr lang="pl-PL" sz="3200" b="1">
                <a:solidFill>
                  <a:schemeClr val="accent6"/>
                </a:solidFill>
              </a:rPr>
              <a:t>somefile.txt"</a:t>
            </a: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, </a:t>
            </a:r>
            <a:r>
              <a:rPr lang="pl-PL" sz="3200" b="1">
                <a:solidFill>
                  <a:schemeClr val="accent6"/>
                </a:solidFill>
              </a:rPr>
              <a:t>"w"</a:t>
            </a:r>
            <a:r>
              <a:rPr lang="pl-PL" sz="3200" b="1">
                <a:solidFill>
                  <a:schemeClr val="bg2">
                    <a:lumMod val="50000"/>
                  </a:schemeClr>
                </a:solidFill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93500557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17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Operacje na plikach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526473"/>
            <a:ext cx="1040606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rename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zmienia nazwę pliku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unlink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usuwa plik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filesize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zwraca wielkość pliku w bajtach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77126" y="3617912"/>
            <a:ext cx="1037971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filetype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zwraca typ zasobu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(file,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dir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link, char itp.)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fstat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zwraca tabelę z informacjami o pliku (m.in. wielkość, czas utworzenia, modyfikacji, dostępu)</a:t>
            </a:r>
          </a:p>
        </p:txBody>
      </p:sp>
    </p:spTree>
    <p:extLst>
      <p:ext uri="{BB962C8B-B14F-4D97-AF65-F5344CB8AC3E}">
        <p14:creationId xmlns:p14="http://schemas.microsoft.com/office/powerpoint/2010/main" val="423145676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18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Operacje na katalogach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24509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mkdir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tworzy katalog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rmdir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usuwa katalog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623800" y="2702659"/>
            <a:ext cx="10054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 err="1">
                <a:solidFill>
                  <a:srgbClr val="F88266"/>
                </a:solidFill>
              </a:rPr>
              <a:t>is</a:t>
            </a:r>
            <a:r>
              <a:rPr lang="pl-PL" sz="3600" b="1">
                <a:solidFill>
                  <a:srgbClr val="F88266"/>
                </a:solidFill>
              </a:rPr>
              <a:t>_*</a:t>
            </a:r>
          </a:p>
        </p:txBody>
      </p:sp>
      <p:sp>
        <p:nvSpPr>
          <p:cNvPr id="7" name="Prostokąt 6"/>
          <p:cNvSpPr/>
          <p:nvPr/>
        </p:nvSpPr>
        <p:spPr>
          <a:xfrm>
            <a:off x="12623800" y="3572192"/>
            <a:ext cx="10333038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is_dir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–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sprawdza, czy argument jest katalogiem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is_file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–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sprawdza, czy argument jest plikiem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is_link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sprawdza, czy argument jest linkiem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is_readable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sprawdza, czy można odczytać plik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is_writable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sprawdza, czy można zapisywać do pliku.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22597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19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err="1"/>
              <a:t>Upload</a:t>
            </a:r>
            <a:r>
              <a:rPr lang="pl-PL"/>
              <a:t> pliku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216789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Protokół HTTP umożliwia przesyłanie 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plików tylko w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zapytaniu typu POST.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Jest to bardzo wygodna dla użytkowników forma przesyłania plików do naszej strony.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Stosuje się ją z reguły dla małych i średnich plików ze względu na ograniczenia transferu.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44765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Plan</a:t>
            </a:r>
          </a:p>
        </p:txBody>
      </p:sp>
      <p:pic>
        <p:nvPicPr>
          <p:cNvPr id="6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Prostokąt 6"/>
          <p:cNvSpPr/>
          <p:nvPr/>
        </p:nvSpPr>
        <p:spPr>
          <a:xfrm>
            <a:off x="1390650" y="3617912"/>
            <a:ext cx="10406063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 action="ppaction://hlinksldjump"/>
              </a:rPr>
              <a:t>Interfejsy, klasy abstrakcyjne i finalne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4" action="ppaction://hlinksldjump"/>
              </a:rPr>
              <a:t>Funkcja autoload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5" action="ppaction://hlinksldjump"/>
              </a:rPr>
              <a:t>Zaawansowane działania na stringach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6" action="ppaction://hlinksldjump"/>
              </a:rPr>
              <a:t>Wyrażenia regularne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7" action="ppaction://hlinksldjump"/>
              </a:rPr>
              <a:t>Pliki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8" action="ppaction://hlinksldjump"/>
              </a:rPr>
              <a:t>Wyjątki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Prostokąt 7"/>
          <p:cNvSpPr/>
          <p:nvPr/>
        </p:nvSpPr>
        <p:spPr>
          <a:xfrm>
            <a:off x="12645706" y="3617913"/>
            <a:ext cx="10311132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9" action="ppaction://hlinksldjump"/>
              </a:rPr>
              <a:t>Filtry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10" action="ppaction://hlinksldjump"/>
              </a:rPr>
              <a:t>Mail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11" action="ppaction://hlinksldjump"/>
              </a:rPr>
              <a:t>XML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" action="ppaction://noaction"/>
              </a:rPr>
              <a:t>JSON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 action="ppaction://hlinksldjump"/>
              </a:rPr>
              <a:t>Header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1192803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20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Formularz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595053"/>
            <a:ext cx="1059815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17463" algn="l">
              <a:lnSpc>
                <a:spcPct val="100000"/>
              </a:lnSpc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Aby na stronie umożliwić wybranie i przesłanie pliku stosujemy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input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typu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file.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17463" algn="l">
              <a:lnSpc>
                <a:spcPct val="100000"/>
              </a:lnSpc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formularzu wybieramy metodę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POST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i dodajemy rodzaj kodowania </a:t>
            </a:r>
            <a:r>
              <a:rPr lang="en-US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enctype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="multipart/form-data"</a:t>
            </a: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17463" algn="l">
              <a:lnSpc>
                <a:spcPct val="100000"/>
              </a:lnSpc>
            </a:pP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Picture 4" descr="http://swatelier.info/at/screen/formFile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90650" y="6848316"/>
            <a:ext cx="10357877" cy="3468687"/>
          </a:xfrm>
          <a:prstGeom prst="rect">
            <a:avLst/>
          </a:prstGeom>
          <a:noFill/>
        </p:spPr>
      </p:pic>
      <p:sp>
        <p:nvSpPr>
          <p:cNvPr id="7" name="Prostokąt 6"/>
          <p:cNvSpPr/>
          <p:nvPr/>
        </p:nvSpPr>
        <p:spPr>
          <a:xfrm>
            <a:off x="12604345" y="3419958"/>
            <a:ext cx="12192000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1166813" indent="-1166813" algn="l">
              <a:lnSpc>
                <a:spcPct val="150000"/>
              </a:lnSpc>
            </a:pPr>
            <a:r>
              <a:rPr lang="en-US" sz="2800" b="1">
                <a:solidFill>
                  <a:schemeClr val="accent5"/>
                </a:solidFill>
              </a:rPr>
              <a:t>&lt;form action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2800" b="1">
                <a:solidFill>
                  <a:schemeClr val="accent6"/>
                </a:solidFill>
              </a:rPr>
              <a:t>"</a:t>
            </a:r>
            <a:r>
              <a:rPr lang="en-US" sz="2800" b="1" err="1">
                <a:solidFill>
                  <a:schemeClr val="accent6"/>
                </a:solidFill>
              </a:rPr>
              <a:t>upload.php</a:t>
            </a:r>
            <a:r>
              <a:rPr lang="en-US" sz="2800" b="1">
                <a:solidFill>
                  <a:schemeClr val="accent6"/>
                </a:solidFill>
              </a:rPr>
              <a:t>"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800" b="1">
                <a:solidFill>
                  <a:schemeClr val="accent2"/>
                </a:solidFill>
              </a:rPr>
              <a:t>method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2800" b="1">
                <a:solidFill>
                  <a:schemeClr val="accent6"/>
                </a:solidFill>
              </a:rPr>
              <a:t>"post"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pl-PL" sz="2800" b="1">
                <a:solidFill>
                  <a:schemeClr val="bg2">
                    <a:lumMod val="50000"/>
                  </a:schemeClr>
                </a:solidFill>
              </a:rPr>
              <a:t/>
            </a:r>
            <a:br>
              <a:rPr lang="pl-PL" sz="2800" b="1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800" b="1" err="1">
                <a:solidFill>
                  <a:schemeClr val="accent2"/>
                </a:solidFill>
              </a:rPr>
              <a:t>enctype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2800" b="1">
                <a:solidFill>
                  <a:schemeClr val="accent6"/>
                </a:solidFill>
              </a:rPr>
              <a:t>"multipart/form-data"</a:t>
            </a:r>
            <a:r>
              <a:rPr lang="en-US" sz="2800" b="1">
                <a:solidFill>
                  <a:schemeClr val="accent5"/>
                </a:solidFill>
              </a:rPr>
              <a:t>&gt;</a:t>
            </a:r>
            <a:endParaRPr lang="pl-PL" sz="2800" b="1">
              <a:solidFill>
                <a:schemeClr val="bg2">
                  <a:lumMod val="50000"/>
                </a:schemeClr>
              </a:solidFill>
            </a:endParaRPr>
          </a:p>
          <a:p>
            <a:pPr marL="2159000" indent="-1711325" algn="l">
              <a:lnSpc>
                <a:spcPct val="150000"/>
              </a:lnSpc>
            </a:pPr>
            <a:r>
              <a:rPr lang="en-US" sz="2800" b="1">
                <a:solidFill>
                  <a:schemeClr val="accent5"/>
                </a:solidFill>
              </a:rPr>
              <a:t>&lt;input type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2800" b="1">
                <a:solidFill>
                  <a:schemeClr val="accent6"/>
                </a:solidFill>
              </a:rPr>
              <a:t>"file"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800" b="1">
                <a:solidFill>
                  <a:schemeClr val="accent2"/>
                </a:solidFill>
              </a:rPr>
              <a:t>name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2800" b="1">
                <a:solidFill>
                  <a:schemeClr val="accent6"/>
                </a:solidFill>
              </a:rPr>
              <a:t>"</a:t>
            </a:r>
            <a:r>
              <a:rPr lang="en-US" sz="2800" b="1" err="1">
                <a:solidFill>
                  <a:schemeClr val="accent6"/>
                </a:solidFill>
              </a:rPr>
              <a:t>fileToUpload</a:t>
            </a:r>
            <a:r>
              <a:rPr lang="en-US" sz="2800" b="1">
                <a:solidFill>
                  <a:schemeClr val="accent6"/>
                </a:solidFill>
              </a:rPr>
              <a:t>"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800" b="1">
                <a:solidFill>
                  <a:schemeClr val="accent2"/>
                </a:solidFill>
              </a:rPr>
              <a:t>id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2800" b="1">
                <a:solidFill>
                  <a:schemeClr val="accent6"/>
                </a:solidFill>
              </a:rPr>
              <a:t>"</a:t>
            </a:r>
            <a:r>
              <a:rPr lang="en-US" sz="2800" b="1" err="1">
                <a:solidFill>
                  <a:schemeClr val="accent6"/>
                </a:solidFill>
              </a:rPr>
              <a:t>fileToUpload</a:t>
            </a:r>
            <a:r>
              <a:rPr lang="en-US" sz="2800" b="1">
                <a:solidFill>
                  <a:schemeClr val="accent6"/>
                </a:solidFill>
              </a:rPr>
              <a:t>"</a:t>
            </a:r>
            <a:r>
              <a:rPr lang="en-US" sz="2800" b="1">
                <a:solidFill>
                  <a:schemeClr val="accent5"/>
                </a:solidFill>
              </a:rPr>
              <a:t>&gt;</a:t>
            </a:r>
            <a:endParaRPr lang="pl-PL" sz="2800" b="1">
              <a:solidFill>
                <a:schemeClr val="accent5"/>
              </a:solidFill>
            </a:endParaRPr>
          </a:p>
          <a:p>
            <a:pPr marL="2159000" indent="-1711325" algn="l">
              <a:lnSpc>
                <a:spcPct val="150000"/>
              </a:lnSpc>
            </a:pPr>
            <a:r>
              <a:rPr lang="en-US" sz="2800" b="1">
                <a:solidFill>
                  <a:schemeClr val="accent5"/>
                </a:solidFill>
              </a:rPr>
              <a:t>&lt;input type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2800" b="1">
                <a:solidFill>
                  <a:schemeClr val="accent6"/>
                </a:solidFill>
              </a:rPr>
              <a:t>"submit"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800" b="1">
                <a:solidFill>
                  <a:schemeClr val="accent2"/>
                </a:solidFill>
              </a:rPr>
              <a:t>value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2800" b="1">
                <a:solidFill>
                  <a:schemeClr val="accent6"/>
                </a:solidFill>
              </a:rPr>
              <a:t>"Upload </a:t>
            </a:r>
            <a:r>
              <a:rPr lang="en-US" sz="2800" b="1" err="1">
                <a:solidFill>
                  <a:schemeClr val="accent6"/>
                </a:solidFill>
              </a:rPr>
              <a:t>Img</a:t>
            </a:r>
            <a:r>
              <a:rPr lang="en-US" sz="2800" b="1">
                <a:solidFill>
                  <a:schemeClr val="accent6"/>
                </a:solidFill>
              </a:rPr>
              <a:t>" </a:t>
            </a:r>
            <a:r>
              <a:rPr lang="en-US" sz="2800" b="1">
                <a:solidFill>
                  <a:schemeClr val="accent2"/>
                </a:solidFill>
              </a:rPr>
              <a:t>name</a:t>
            </a:r>
            <a:r>
              <a:rPr lang="en-US" sz="28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2800" b="1">
                <a:solidFill>
                  <a:schemeClr val="accent6"/>
                </a:solidFill>
              </a:rPr>
              <a:t>"submit"</a:t>
            </a:r>
            <a:r>
              <a:rPr lang="en-US" sz="2800" b="1">
                <a:solidFill>
                  <a:schemeClr val="accent5"/>
                </a:solidFill>
              </a:rPr>
              <a:t>&gt;</a:t>
            </a:r>
            <a:endParaRPr lang="pl-PL" sz="2800" b="1">
              <a:solidFill>
                <a:schemeClr val="accent5"/>
              </a:solidFill>
            </a:endParaRPr>
          </a:p>
          <a:p>
            <a:pPr marL="2159000" indent="-2159000" algn="l">
              <a:lnSpc>
                <a:spcPct val="150000"/>
              </a:lnSpc>
            </a:pPr>
            <a:r>
              <a:rPr lang="en-US" sz="2800" b="1">
                <a:solidFill>
                  <a:schemeClr val="accent5"/>
                </a:solidFill>
              </a:rPr>
              <a:t>&lt;/form&gt;</a:t>
            </a:r>
            <a:endParaRPr lang="pl-PL" sz="2800" b="1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27615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21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Zmienna $_FILES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06063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17463" algn="l">
              <a:lnSpc>
                <a:spcPct val="100000"/>
              </a:lnSpc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Po stronie serwera informacje o przesłanych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żądaniu plikach znajdziemy w zmiennej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superglobalnej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$_FILES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0" indent="17463" algn="l">
              <a:lnSpc>
                <a:spcPct val="100000"/>
              </a:lnSpc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17463" algn="l">
              <a:lnSpc>
                <a:spcPct val="100000"/>
              </a:lnSpc>
            </a:pP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Klucz w tablicy jest identyczny jak atrybut </a:t>
            </a:r>
            <a:r>
              <a:rPr lang="pl-PL" sz="360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name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inputa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typu file czyli w tym wypadku:</a:t>
            </a:r>
          </a:p>
          <a:p>
            <a:pPr indent="17463" algn="l"/>
            <a:endParaRPr lang="en-US" sz="3600" b="1" smtClean="0">
              <a:solidFill>
                <a:schemeClr val="accent5"/>
              </a:solidFill>
            </a:endParaRPr>
          </a:p>
          <a:p>
            <a:pPr indent="17463" algn="l"/>
            <a:r>
              <a:rPr lang="en-US" sz="3600" b="1" smtClean="0">
                <a:solidFill>
                  <a:schemeClr val="accent5"/>
                </a:solidFill>
              </a:rPr>
              <a:t>&lt;</a:t>
            </a:r>
            <a:r>
              <a:rPr lang="en-US" sz="3600" b="1">
                <a:solidFill>
                  <a:schemeClr val="accent5"/>
                </a:solidFill>
              </a:rPr>
              <a:t>input type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3600" b="1">
                <a:solidFill>
                  <a:schemeClr val="accent6"/>
                </a:solidFill>
              </a:rPr>
              <a:t>"file"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3600" b="1">
                <a:solidFill>
                  <a:schemeClr val="accent2"/>
                </a:solidFill>
              </a:rPr>
              <a:t>name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3600" b="1">
                <a:solidFill>
                  <a:schemeClr val="accent6"/>
                </a:solidFill>
              </a:rPr>
              <a:t>”</a:t>
            </a:r>
            <a:r>
              <a:rPr lang="en-US" sz="3600" b="1" err="1" smtClean="0">
                <a:solidFill>
                  <a:schemeClr val="accent6"/>
                </a:solidFill>
              </a:rPr>
              <a:t>userfile</a:t>
            </a:r>
            <a:r>
              <a:rPr lang="en-US" sz="3600" b="1" smtClean="0">
                <a:solidFill>
                  <a:schemeClr val="accent6"/>
                </a:solidFill>
              </a:rPr>
              <a:t>”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3600" b="1" smtClean="0">
                <a:solidFill>
                  <a:schemeClr val="accent2"/>
                </a:solidFill>
              </a:rPr>
              <a:t>id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3600" b="1">
                <a:solidFill>
                  <a:schemeClr val="accent6"/>
                </a:solidFill>
              </a:rPr>
              <a:t>"</a:t>
            </a:r>
            <a:r>
              <a:rPr lang="en-US" sz="3600" b="1" err="1">
                <a:solidFill>
                  <a:schemeClr val="accent6"/>
                </a:solidFill>
              </a:rPr>
              <a:t>fileToUpload</a:t>
            </a:r>
            <a:r>
              <a:rPr lang="en-US" sz="3600" b="1" smtClean="0">
                <a:solidFill>
                  <a:schemeClr val="accent6"/>
                </a:solidFill>
              </a:rPr>
              <a:t>"</a:t>
            </a:r>
            <a:r>
              <a:rPr lang="en-US" sz="3600" b="1" smtClean="0">
                <a:solidFill>
                  <a:schemeClr val="accent5"/>
                </a:solidFill>
              </a:rPr>
              <a:t>&gt;</a:t>
            </a:r>
            <a:endParaRPr lang="pl-PL" sz="3600" b="1">
              <a:solidFill>
                <a:schemeClr val="accent5"/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645706" y="3618420"/>
            <a:ext cx="10311132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$_FILES['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userfile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']['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name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'] 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oryginalna nazwa pliku.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$_FILES['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userfile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']['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'] 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typ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mime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pliku, np. 'image/gif'.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$_FILES['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userfile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']['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size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'] 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wielkość pliku w bajtach.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$_FILES['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userfile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']['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tmp_name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'] 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tymczasowa nazwa pliku na serwerze.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$_FILES['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userfile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']['error'] 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kod błędu powiązany z plikiem.</a:t>
            </a:r>
          </a:p>
        </p:txBody>
      </p:sp>
    </p:spTree>
    <p:extLst>
      <p:ext uri="{BB962C8B-B14F-4D97-AF65-F5344CB8AC3E}">
        <p14:creationId xmlns:p14="http://schemas.microsoft.com/office/powerpoint/2010/main" val="23550151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22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Zapisanie pliku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276350" y="3617912"/>
            <a:ext cx="1059815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Plik po odebraniu przez serwer musi zostać zapisany w docelowe miejsce.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Serwer WWW przechowuje plik w katalogu tymczasowym i jeżeli go nie przeniesiemy, zostanie skasowany po zakończeniu żądania.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tym celu korzystamy z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move_uploaded_file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623800" y="3546742"/>
            <a:ext cx="10121900" cy="694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tabLst>
                <a:tab pos="350838" algn="l"/>
              </a:tabLst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</a:rPr>
              <a:t>uploaddir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 = </a:t>
            </a:r>
            <a:r>
              <a:rPr lang="pl-PL" sz="3600" b="1">
                <a:solidFill>
                  <a:schemeClr val="accent6"/>
                </a:solidFill>
              </a:rPr>
              <a:t>'/</a:t>
            </a:r>
            <a:r>
              <a:rPr lang="pl-PL" sz="3600" b="1" err="1">
                <a:solidFill>
                  <a:schemeClr val="accent6"/>
                </a:solidFill>
              </a:rPr>
              <a:t>var</a:t>
            </a:r>
            <a:r>
              <a:rPr lang="pl-PL" sz="3600" b="1">
                <a:solidFill>
                  <a:schemeClr val="accent6"/>
                </a:solidFill>
              </a:rPr>
              <a:t>/www/</a:t>
            </a:r>
            <a:r>
              <a:rPr lang="pl-PL" sz="3600" b="1" err="1">
                <a:solidFill>
                  <a:schemeClr val="accent6"/>
                </a:solidFill>
              </a:rPr>
              <a:t>uploads</a:t>
            </a:r>
            <a:r>
              <a:rPr lang="pl-PL" sz="3600" b="1">
                <a:solidFill>
                  <a:schemeClr val="accent6"/>
                </a:solidFill>
              </a:rPr>
              <a:t>/'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</a:rPr>
              <a:t>uploadfile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 = 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</a:rPr>
              <a:t>uploaddir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 .</a:t>
            </a:r>
            <a:r>
              <a:rPr lang="pl-PL" sz="3600" b="1">
                <a:solidFill>
                  <a:schemeClr val="accent2"/>
                </a:solidFill>
              </a:rPr>
              <a:t> </a:t>
            </a:r>
            <a:r>
              <a:rPr lang="pl-PL" sz="3600" b="1" err="1">
                <a:solidFill>
                  <a:schemeClr val="accent5"/>
                </a:solidFill>
              </a:rPr>
              <a:t>basename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($_FILES[</a:t>
            </a:r>
            <a:r>
              <a:rPr lang="pl-PL" sz="3600" b="1">
                <a:solidFill>
                  <a:schemeClr val="accent6"/>
                </a:solidFill>
              </a:rPr>
              <a:t>'</a:t>
            </a:r>
            <a:r>
              <a:rPr lang="pl-PL" sz="3600" b="1" err="1">
                <a:solidFill>
                  <a:schemeClr val="accent6"/>
                </a:solidFill>
              </a:rPr>
              <a:t>userfile</a:t>
            </a:r>
            <a:r>
              <a:rPr lang="pl-PL" sz="3600" b="1">
                <a:solidFill>
                  <a:schemeClr val="accent6"/>
                </a:solidFill>
              </a:rPr>
              <a:t>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][</a:t>
            </a:r>
            <a:r>
              <a:rPr lang="pl-PL" sz="3600" b="1">
                <a:solidFill>
                  <a:schemeClr val="accent6"/>
                </a:solidFill>
              </a:rPr>
              <a:t>'</a:t>
            </a:r>
            <a:r>
              <a:rPr lang="pl-PL" sz="3600" b="1" err="1">
                <a:solidFill>
                  <a:schemeClr val="accent6"/>
                </a:solidFill>
              </a:rPr>
              <a:t>name</a:t>
            </a:r>
            <a:r>
              <a:rPr lang="pl-PL" sz="3600" b="1">
                <a:solidFill>
                  <a:schemeClr val="accent6"/>
                </a:solidFill>
              </a:rPr>
              <a:t>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]);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/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 err="1">
                <a:solidFill>
                  <a:srgbClr val="7030A0"/>
                </a:solidFill>
              </a:rPr>
              <a:t>if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600" b="1" err="1">
                <a:solidFill>
                  <a:schemeClr val="accent5"/>
                </a:solidFill>
              </a:rPr>
              <a:t>move_uploaded_file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($_FILES[</a:t>
            </a:r>
            <a:r>
              <a:rPr lang="pl-PL" sz="3600" b="1">
                <a:solidFill>
                  <a:schemeClr val="accent6"/>
                </a:solidFill>
              </a:rPr>
              <a:t>'</a:t>
            </a:r>
            <a:r>
              <a:rPr lang="pl-PL" sz="3600" b="1" err="1">
                <a:solidFill>
                  <a:schemeClr val="accent6"/>
                </a:solidFill>
              </a:rPr>
              <a:t>userfile</a:t>
            </a:r>
            <a:r>
              <a:rPr lang="pl-PL" sz="3600" b="1">
                <a:solidFill>
                  <a:schemeClr val="accent6"/>
                </a:solidFill>
              </a:rPr>
              <a:t>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]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	[</a:t>
            </a:r>
            <a:r>
              <a:rPr lang="pl-PL" sz="3600" b="1">
                <a:solidFill>
                  <a:schemeClr val="accent6"/>
                </a:solidFill>
              </a:rPr>
              <a:t>'</a:t>
            </a:r>
            <a:r>
              <a:rPr lang="pl-PL" sz="3600" b="1" err="1">
                <a:solidFill>
                  <a:schemeClr val="accent6"/>
                </a:solidFill>
              </a:rPr>
              <a:t>tmp_name</a:t>
            </a:r>
            <a:r>
              <a:rPr lang="pl-PL" sz="3600" b="1">
                <a:solidFill>
                  <a:schemeClr val="accent6"/>
                </a:solidFill>
              </a:rPr>
              <a:t>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], 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</a:rPr>
              <a:t>uploadfile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)) {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    </a:t>
            </a:r>
            <a:r>
              <a:rPr lang="pl-PL" sz="3600" b="1">
                <a:solidFill>
                  <a:srgbClr val="7030A0"/>
                </a:solidFill>
              </a:rPr>
              <a:t>echo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600" b="1">
                <a:solidFill>
                  <a:schemeClr val="accent6"/>
                </a:solidFill>
              </a:rPr>
              <a:t>"File </a:t>
            </a:r>
            <a:r>
              <a:rPr lang="pl-PL" sz="3600" b="1" err="1">
                <a:solidFill>
                  <a:schemeClr val="accent6"/>
                </a:solidFill>
              </a:rPr>
              <a:t>is</a:t>
            </a:r>
            <a:r>
              <a:rPr lang="pl-PL" sz="3600" b="1">
                <a:solidFill>
                  <a:schemeClr val="accent6"/>
                </a:solidFill>
              </a:rPr>
              <a:t> </a:t>
            </a:r>
            <a:r>
              <a:rPr lang="pl-PL" sz="3600" b="1" err="1">
                <a:solidFill>
                  <a:schemeClr val="accent6"/>
                </a:solidFill>
              </a:rPr>
              <a:t>valid</a:t>
            </a:r>
            <a:r>
              <a:rPr lang="pl-PL" sz="3600" b="1">
                <a:solidFill>
                  <a:schemeClr val="accent6"/>
                </a:solidFill>
              </a:rPr>
              <a:t>, and was </a:t>
            </a:r>
            <a:r>
              <a:rPr lang="pl-PL" sz="3600" b="1" err="1">
                <a:solidFill>
                  <a:schemeClr val="accent6"/>
                </a:solidFill>
              </a:rPr>
              <a:t>successfully</a:t>
            </a:r>
            <a:r>
              <a:rPr lang="pl-PL" sz="3600" b="1">
                <a:solidFill>
                  <a:schemeClr val="accent6"/>
                </a:solidFill>
              </a:rPr>
              <a:t> </a:t>
            </a:r>
            <a:br>
              <a:rPr lang="pl-PL" sz="3600" b="1">
                <a:solidFill>
                  <a:schemeClr val="accent6"/>
                </a:solidFill>
              </a:rPr>
            </a:br>
            <a:r>
              <a:rPr lang="pl-PL" sz="3600" b="1">
                <a:solidFill>
                  <a:schemeClr val="accent6"/>
                </a:solidFill>
              </a:rPr>
              <a:t>	</a:t>
            </a:r>
            <a:r>
              <a:rPr lang="pl-PL" sz="3600" b="1" err="1">
                <a:solidFill>
                  <a:schemeClr val="accent6"/>
                </a:solidFill>
              </a:rPr>
              <a:t>uploaded</a:t>
            </a:r>
            <a:r>
              <a:rPr lang="pl-PL" sz="3600" b="1">
                <a:solidFill>
                  <a:schemeClr val="accent6"/>
                </a:solidFill>
              </a:rPr>
              <a:t>.\n"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} </a:t>
            </a:r>
            <a:r>
              <a:rPr lang="pl-PL" sz="3600" b="1" err="1">
                <a:solidFill>
                  <a:srgbClr val="7030A0"/>
                </a:solidFill>
              </a:rPr>
              <a:t>else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 {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    </a:t>
            </a:r>
            <a:r>
              <a:rPr lang="pl-PL" sz="3600" b="1">
                <a:solidFill>
                  <a:srgbClr val="7030A0"/>
                </a:solidFill>
              </a:rPr>
              <a:t>echo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600" b="1">
                <a:solidFill>
                  <a:schemeClr val="accent6"/>
                </a:solidFill>
              </a:rPr>
              <a:t>"</a:t>
            </a:r>
            <a:r>
              <a:rPr lang="pl-PL" sz="3600" b="1" err="1">
                <a:solidFill>
                  <a:schemeClr val="accent6"/>
                </a:solidFill>
              </a:rPr>
              <a:t>Possible</a:t>
            </a:r>
            <a:r>
              <a:rPr lang="pl-PL" sz="3600" b="1">
                <a:solidFill>
                  <a:schemeClr val="accent6"/>
                </a:solidFill>
              </a:rPr>
              <a:t> file </a:t>
            </a:r>
            <a:r>
              <a:rPr lang="pl-PL" sz="3600" b="1" err="1">
                <a:solidFill>
                  <a:schemeClr val="accent6"/>
                </a:solidFill>
              </a:rPr>
              <a:t>upload</a:t>
            </a:r>
            <a:r>
              <a:rPr lang="pl-PL" sz="3600" b="1">
                <a:solidFill>
                  <a:schemeClr val="accent6"/>
                </a:solidFill>
              </a:rPr>
              <a:t> </a:t>
            </a:r>
            <a:r>
              <a:rPr lang="pl-PL" sz="3600" b="1" err="1">
                <a:solidFill>
                  <a:schemeClr val="accent6"/>
                </a:solidFill>
              </a:rPr>
              <a:t>attack</a:t>
            </a:r>
            <a:r>
              <a:rPr lang="pl-PL" sz="3600" b="1">
                <a:solidFill>
                  <a:schemeClr val="accent6"/>
                </a:solidFill>
              </a:rPr>
              <a:t>!\n"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algn="l"/>
            <a:endParaRPr lang="en-US" sz="3600" b="1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9917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23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err="1"/>
              <a:t>Upload</a:t>
            </a:r>
            <a:r>
              <a:rPr lang="pl-PL"/>
              <a:t> wielu plików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0606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17463" algn="l">
              <a:lnSpc>
                <a:spcPct val="100000"/>
              </a:lnSpc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jednym żądaniu możemy przesłać wiele plików:</a:t>
            </a:r>
          </a:p>
          <a:p>
            <a:pPr marL="0" indent="17463" algn="l">
              <a:lnSpc>
                <a:spcPct val="100000"/>
              </a:lnSpc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17463" algn="l">
              <a:lnSpc>
                <a:spcPct val="150000"/>
              </a:lnSpc>
            </a:pPr>
            <a:r>
              <a:rPr lang="en-US" sz="3600" b="1">
                <a:solidFill>
                  <a:schemeClr val="accent5"/>
                </a:solidFill>
              </a:rPr>
              <a:t>&lt;input type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3600" b="1">
                <a:solidFill>
                  <a:schemeClr val="accent6"/>
                </a:solidFill>
              </a:rPr>
              <a:t>"file"</a:t>
            </a:r>
            <a:r>
              <a:rPr lang="en-US" sz="3600" b="1">
                <a:solidFill>
                  <a:srgbClr val="7030A0"/>
                </a:solidFill>
              </a:rPr>
              <a:t> </a:t>
            </a:r>
            <a:r>
              <a:rPr lang="en-US" sz="3600" b="1">
                <a:solidFill>
                  <a:schemeClr val="accent2"/>
                </a:solidFill>
              </a:rPr>
              <a:t>name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3600" b="1">
                <a:solidFill>
                  <a:schemeClr val="accent6"/>
                </a:solidFill>
              </a:rPr>
              <a:t>"pictures[]"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3600" b="1">
                <a:solidFill>
                  <a:schemeClr val="accent5"/>
                </a:solidFill>
              </a:rPr>
              <a:t>/&gt;</a:t>
            </a:r>
            <a:r>
              <a:rPr lang="pl-PL" sz="3600" b="1">
                <a:solidFill>
                  <a:schemeClr val="accent5"/>
                </a:solidFill>
              </a:rPr>
              <a:t/>
            </a:r>
            <a:br>
              <a:rPr lang="pl-PL" sz="3600" b="1">
                <a:solidFill>
                  <a:schemeClr val="accent5"/>
                </a:solidFill>
              </a:rPr>
            </a:br>
            <a:r>
              <a:rPr lang="en-US" sz="3600" b="1">
                <a:solidFill>
                  <a:schemeClr val="accent5"/>
                </a:solidFill>
              </a:rPr>
              <a:t>&lt;input type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3600" b="1">
                <a:solidFill>
                  <a:schemeClr val="accent6"/>
                </a:solidFill>
              </a:rPr>
              <a:t>"file"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3600" b="1">
                <a:solidFill>
                  <a:schemeClr val="accent2"/>
                </a:solidFill>
              </a:rPr>
              <a:t>name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3600" b="1">
                <a:solidFill>
                  <a:schemeClr val="accent6"/>
                </a:solidFill>
              </a:rPr>
              <a:t>"pictures[]"</a:t>
            </a:r>
            <a:r>
              <a:rPr lang="en-US" sz="3600" b="1">
                <a:solidFill>
                  <a:schemeClr val="accent5"/>
                </a:solidFill>
              </a:rPr>
              <a:t> /&gt;</a:t>
            </a:r>
            <a:r>
              <a:rPr lang="pl-PL" sz="3600" b="1">
                <a:solidFill>
                  <a:schemeClr val="accent5"/>
                </a:solidFill>
              </a:rPr>
              <a:t/>
            </a:r>
            <a:br>
              <a:rPr lang="pl-PL" sz="3600" b="1">
                <a:solidFill>
                  <a:schemeClr val="accent5"/>
                </a:solidFill>
              </a:rPr>
            </a:br>
            <a:r>
              <a:rPr lang="en-US" sz="3600" b="1">
                <a:solidFill>
                  <a:schemeClr val="accent5"/>
                </a:solidFill>
              </a:rPr>
              <a:t>&lt;input type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3600" b="1">
                <a:solidFill>
                  <a:schemeClr val="accent6"/>
                </a:solidFill>
              </a:rPr>
              <a:t>"file"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3600" b="1">
                <a:solidFill>
                  <a:schemeClr val="accent2"/>
                </a:solidFill>
              </a:rPr>
              <a:t>name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sz="3600" b="1">
                <a:solidFill>
                  <a:schemeClr val="accent6"/>
                </a:solidFill>
              </a:rPr>
              <a:t>"pictures[]"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3600" b="1" smtClean="0">
                <a:solidFill>
                  <a:schemeClr val="accent5"/>
                </a:solidFill>
              </a:rPr>
              <a:t>/&gt;</a:t>
            </a:r>
            <a:endParaRPr lang="pl-PL" sz="3600" b="1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876342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24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Zmienne konfiguracyjne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0606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17463" algn="l">
              <a:lnSpc>
                <a:spcPct val="100000"/>
              </a:lnSpc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Serwer WWW ogranicza wielkość akceptowanych plików. </a:t>
            </a:r>
          </a:p>
          <a:p>
            <a:pPr marL="0" indent="17463" algn="l">
              <a:lnSpc>
                <a:spcPct val="100000"/>
              </a:lnSpc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Możemy kontrolować ten limit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za pomocą zmiennych konfiguracyjnych.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645706" y="3618420"/>
            <a:ext cx="10311132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file_uploads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czy można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uploadować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pliki,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upload_max_filesize</a:t>
            </a:r>
            <a:r>
              <a:rPr lang="pl-PL" sz="36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maksymalna akceptowana wielkość pliku,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max_file_uploads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maksymalna liczba akceptowanych plików,</a:t>
            </a:r>
          </a:p>
          <a:p>
            <a:pPr marL="571500" indent="-571500" algn="l">
              <a:buFont typeface="Wingdings" panose="05000000000000000000" pitchFamily="2" charset="2"/>
              <a:buChar char="Ø"/>
              <a:tabLst>
                <a:tab pos="992188" algn="l"/>
              </a:tabLst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post_max_size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maksymalna wielkość danych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	dla żądania typu POST.</a:t>
            </a:r>
          </a:p>
        </p:txBody>
      </p:sp>
    </p:spTree>
    <p:extLst>
      <p:ext uri="{BB962C8B-B14F-4D97-AF65-F5344CB8AC3E}">
        <p14:creationId xmlns:p14="http://schemas.microsoft.com/office/powerpoint/2010/main" val="3062565969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25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Popularne problemy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2156618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Zbyt mała wartość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upload_max_filesize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lub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post_max_size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Zbyt mały limit pamięci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memory_limit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Zbyt krótki czas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max_execution_time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540446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t>26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solidFill>
                  <a:srgbClr val="4E4B42"/>
                </a:solidFill>
              </a:rPr>
              <a:t>Czas na zadania</a:t>
            </a:r>
            <a:br>
              <a:rPr lang="pl-PL">
                <a:solidFill>
                  <a:srgbClr val="4E4B42"/>
                </a:solidFill>
              </a:rPr>
            </a:br>
            <a:r>
              <a:rPr lang="pl-PL">
                <a:solidFill>
                  <a:srgbClr val="4E4B42"/>
                </a:solidFill>
              </a:rPr>
              <a:t/>
            </a:r>
            <a:br>
              <a:rPr lang="pl-PL">
                <a:solidFill>
                  <a:srgbClr val="4E4B42"/>
                </a:solidFill>
              </a:rPr>
            </a:b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>
            <a:extLst/>
          </a:blip>
          <a:srcRect l="26"/>
          <a:stretch>
            <a:fillRect/>
          </a:stretch>
        </p:blipFill>
        <p:spPr>
          <a:xfrm>
            <a:off x="12172956" y="3379788"/>
            <a:ext cx="45719" cy="70786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380" y="2726714"/>
            <a:ext cx="7366000" cy="2921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870180" y="5528995"/>
            <a:ext cx="10012680" cy="278024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rtl="0" latinLnBrk="1" hangingPunct="0"/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Wykonajcie</a:t>
            </a:r>
            <a:r>
              <a:rPr kumimoji="0" lang="en-US" sz="58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zadania</a:t>
            </a:r>
            <a:r>
              <a:rPr kumimoji="0" lang="en-US" sz="58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z </a:t>
            </a:r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działu</a:t>
            </a:r>
            <a:r>
              <a:rPr lang="en-US" smtClean="0">
                <a:solidFill>
                  <a:srgbClr val="000000"/>
                </a:solidFill>
              </a:rPr>
              <a:t>:</a:t>
            </a:r>
            <a:br>
              <a:rPr lang="en-US" smtClean="0">
                <a:solidFill>
                  <a:srgbClr val="000000"/>
                </a:solidFill>
              </a:rPr>
            </a:br>
            <a:r>
              <a:rPr lang="en-US" smtClean="0">
                <a:solidFill>
                  <a:srgbClr val="000000"/>
                </a:solidFill>
              </a:rPr>
              <a:t/>
            </a:r>
            <a:br>
              <a:rPr lang="en-US" smtClean="0">
                <a:solidFill>
                  <a:srgbClr val="000000"/>
                </a:solidFill>
              </a:rPr>
            </a:br>
            <a:r>
              <a:rPr lang="en-US" b="1" err="1" smtClean="0">
                <a:solidFill>
                  <a:schemeClr val="accent5">
                    <a:lumMod val="75000"/>
                  </a:schemeClr>
                </a:solidFill>
              </a:rPr>
              <a:t>Pliki</a:t>
            </a:r>
            <a:r>
              <a:rPr lang="en-US" b="1" smtClean="0">
                <a:solidFill>
                  <a:schemeClr val="accent5">
                    <a:lumMod val="75000"/>
                  </a:schemeClr>
                </a:solidFill>
              </a:rPr>
              <a:t> w PHP</a:t>
            </a:r>
            <a:endParaRPr lang="en-US" b="1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380" y="7031743"/>
            <a:ext cx="8368580" cy="558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0798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936623"/>
            <a:ext cx="11142921" cy="1626854"/>
          </a:xfrm>
        </p:spPr>
        <p:txBody>
          <a:bodyPr/>
          <a:lstStyle/>
          <a:p>
            <a:r>
              <a:rPr lang="pl-PL"/>
              <a:t>Wyjątki</a:t>
            </a:r>
            <a:br>
              <a:rPr lang="pl-PL"/>
            </a:b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0471725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28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Definicja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1" y="3617912"/>
            <a:ext cx="10406062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Jest to mechanizm przepływu sterowania 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używany w mikroprocesorach oraz współczesnych językach programowania do obsługi zdarzeń wyjątkowych, w szczególności do obsługi błędów, których wystąpienie zmienia prawidłowy przebieg wykonywania programu.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 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momencie zajścia niespodziewanego zdarzenia generowany jest wyjątek, który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musi zostać obsłużony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 poprzez zapamiętanie bieżącego stanu programu i przejście do procedury jego obsługi.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Prostokąt 6"/>
          <p:cNvSpPr/>
          <p:nvPr/>
        </p:nvSpPr>
        <p:spPr>
          <a:xfrm>
            <a:off x="12528976" y="2799934"/>
            <a:ext cx="30828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>
                <a:solidFill>
                  <a:srgbClr val="F88266"/>
                </a:solidFill>
              </a:rPr>
              <a:t>Innymi słowy</a:t>
            </a:r>
          </a:p>
        </p:txBody>
      </p:sp>
      <p:sp>
        <p:nvSpPr>
          <p:cNvPr id="8" name="Prostokąt 7"/>
          <p:cNvSpPr/>
          <p:nvPr/>
        </p:nvSpPr>
        <p:spPr>
          <a:xfrm>
            <a:off x="12645706" y="3617912"/>
            <a:ext cx="10311132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Wyjątek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 jest to mechanizm pozwalający obsłużyć sytuację wyjątkową, w której dalsze wykonywanie programu nie jest możliwe lub wskazane.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Po zgłoszeniu wyjątku praca programu jest przerywana i następuje próba obsłużenia wyjątku.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Jeżeli wyjątek nie zostanie obsłużony,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to następuje koniec pracy programu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i zgłaszany jest błąd nieobsłużonego wyjątku.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93376" y="2808446"/>
            <a:ext cx="44678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00000"/>
              </a:lnSpc>
            </a:pPr>
            <a:r>
              <a:rPr lang="pl-PL" sz="3600" b="1">
                <a:solidFill>
                  <a:srgbClr val="F88266"/>
                </a:solidFill>
              </a:rPr>
              <a:t>Wyjątek</a:t>
            </a:r>
            <a:r>
              <a:rPr lang="pl-PL" sz="3600">
                <a:solidFill>
                  <a:srgbClr val="F88266"/>
                </a:solidFill>
              </a:rPr>
              <a:t> (</a:t>
            </a:r>
            <a:r>
              <a:rPr lang="pl-PL" sz="3600" err="1">
                <a:solidFill>
                  <a:srgbClr val="F88266"/>
                </a:solidFill>
              </a:rPr>
              <a:t>exception</a:t>
            </a:r>
            <a:r>
              <a:rPr lang="pl-PL" sz="3600">
                <a:solidFill>
                  <a:srgbClr val="F88266"/>
                </a:solidFill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38306789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29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Wyjątki w PHP</a:t>
            </a:r>
          </a:p>
        </p:txBody>
      </p:sp>
      <p:sp>
        <p:nvSpPr>
          <p:cNvPr id="6" name="Prostokąt 5"/>
          <p:cNvSpPr/>
          <p:nvPr/>
        </p:nvSpPr>
        <p:spPr>
          <a:xfrm>
            <a:off x="1516567" y="3480753"/>
            <a:ext cx="21705384" cy="939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function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</a:t>
            </a:r>
            <a:r>
              <a:rPr lang="en-US" sz="3600" b="1">
                <a:solidFill>
                  <a:schemeClr val="accent5"/>
                </a:solidFill>
                <a:cs typeface="Courier New" panose="02070309020205020404" pitchFamily="49" charset="0"/>
              </a:rPr>
              <a:t>inverse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($x) {</a:t>
            </a:r>
            <a:b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  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 if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(!$x) {</a:t>
            </a:r>
            <a:b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       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throw new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</a:t>
            </a:r>
            <a:r>
              <a:rPr lang="en-US" sz="3600" b="1">
                <a:solidFill>
                  <a:schemeClr val="accent5"/>
                </a:solidFill>
                <a:cs typeface="Courier New" panose="02070309020205020404" pitchFamily="49" charset="0"/>
              </a:rPr>
              <a:t>Exception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anose="02070309020205020404" pitchFamily="49" charset="0"/>
              </a:rPr>
              <a:t>'Division by zero.'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);</a:t>
            </a:r>
            <a:b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   }</a:t>
            </a:r>
            <a:b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   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else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return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1/$x;</a:t>
            </a:r>
            <a:b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endParaRPr lang="pl-PL" sz="3600" b="1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err="1">
                <a:solidFill>
                  <a:srgbClr val="7030A0"/>
                </a:solidFill>
                <a:cs typeface="Courier New" panose="02070309020205020404" pitchFamily="49" charset="0"/>
              </a:rPr>
              <a:t>try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{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   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value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= </a:t>
            </a:r>
            <a:r>
              <a:rPr lang="pl-PL" sz="3600" b="1" err="1">
                <a:solidFill>
                  <a:schemeClr val="accent5"/>
                </a:solidFill>
                <a:cs typeface="Courier New" panose="02070309020205020404" pitchFamily="49" charset="0"/>
              </a:rPr>
              <a:t>inverse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(0);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 </a:t>
            </a:r>
            <a:r>
              <a:rPr lang="pl-PL" sz="3600" b="1" err="1">
                <a:solidFill>
                  <a:srgbClr val="7030A0"/>
                </a:solidFill>
                <a:cs typeface="Courier New" panose="02070309020205020404" pitchFamily="49" charset="0"/>
              </a:rPr>
              <a:t>catch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Exception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$e) {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   </a:t>
            </a:r>
            <a:r>
              <a:rPr lang="pl-PL" sz="3600" b="1">
                <a:solidFill>
                  <a:srgbClr val="7030A0"/>
                </a:solidFill>
                <a:cs typeface="Courier New" panose="02070309020205020404" pitchFamily="49" charset="0"/>
              </a:rPr>
              <a:t>echo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err="1">
                <a:solidFill>
                  <a:schemeClr val="accent6"/>
                </a:solidFill>
                <a:cs typeface="Courier New" panose="02070309020205020404" pitchFamily="49" charset="0"/>
              </a:rPr>
              <a:t>Caught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 </a:t>
            </a:r>
            <a:r>
              <a:rPr lang="pl-PL" sz="3600" b="1" err="1">
                <a:solidFill>
                  <a:schemeClr val="accent6"/>
                </a:solidFill>
                <a:cs typeface="Courier New" panose="02070309020205020404" pitchFamily="49" charset="0"/>
              </a:rPr>
              <a:t>exception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: 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 </a:t>
            </a:r>
            <a:r>
              <a:rPr lang="pl-PL" sz="3600" b="1" err="1">
                <a:solidFill>
                  <a:srgbClr val="7030A0"/>
                </a:solidFill>
                <a:cs typeface="Courier New" panose="02070309020205020404" pitchFamily="49" charset="0"/>
              </a:rPr>
              <a:t>finally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{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   </a:t>
            </a:r>
            <a:r>
              <a:rPr lang="pl-PL" sz="3600" b="1">
                <a:solidFill>
                  <a:srgbClr val="7030A0"/>
                </a:solidFill>
                <a:cs typeface="Courier New" panose="02070309020205020404" pitchFamily="49" charset="0"/>
              </a:rPr>
              <a:t> echo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'First </a:t>
            </a:r>
            <a:r>
              <a:rPr lang="pl-PL" sz="3600" b="1" err="1">
                <a:solidFill>
                  <a:schemeClr val="accent6"/>
                </a:solidFill>
                <a:cs typeface="Courier New" panose="02070309020205020404" pitchFamily="49" charset="0"/>
              </a:rPr>
              <a:t>finally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.'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Łuk 6"/>
          <p:cNvSpPr/>
          <p:nvPr/>
        </p:nvSpPr>
        <p:spPr>
          <a:xfrm rot="6458107" flipH="1" flipV="1">
            <a:off x="5494445" y="7111690"/>
            <a:ext cx="1893858" cy="2569579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7" name="Shape 593"/>
          <p:cNvSpPr/>
          <p:nvPr/>
        </p:nvSpPr>
        <p:spPr>
          <a:xfrm>
            <a:off x="8224988" y="7448527"/>
            <a:ext cx="6850245" cy="947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Ten blok kodu zostanie ”sprawdzony” czy nie rzuca wyjątku</a:t>
            </a:r>
            <a:endParaRPr lang="pl-PL" altLang="pl-PL" sz="280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8" name="Łuk 6"/>
          <p:cNvSpPr/>
          <p:nvPr/>
        </p:nvSpPr>
        <p:spPr>
          <a:xfrm rot="6458107" flipH="1" flipV="1">
            <a:off x="7631762" y="8403349"/>
            <a:ext cx="1893858" cy="2569579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0" name="Shape 593"/>
          <p:cNvSpPr/>
          <p:nvPr/>
        </p:nvSpPr>
        <p:spPr>
          <a:xfrm>
            <a:off x="10089979" y="8837003"/>
            <a:ext cx="6850245" cy="947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Ten blok kodu zostanie wywołany jeśli wystąpi wyjątek</a:t>
            </a:r>
            <a:endParaRPr lang="pl-PL" altLang="pl-PL" sz="280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1" name="Łuk 6"/>
          <p:cNvSpPr/>
          <p:nvPr/>
        </p:nvSpPr>
        <p:spPr>
          <a:xfrm rot="6458107" flipH="1" flipV="1">
            <a:off x="6584886" y="9469276"/>
            <a:ext cx="1893858" cy="3495060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092038 h 3495060"/>
              <a:gd name="connsiteX1" fmla="*/ 1632097 w 1893858"/>
              <a:gd name="connsiteY1" fmla="*/ 3495060 h 3495060"/>
              <a:gd name="connsiteX2" fmla="*/ 1 w 1893858"/>
              <a:gd name="connsiteY2" fmla="*/ 3495060 h 3495060"/>
              <a:gd name="connsiteX3" fmla="*/ 0 w 1893858"/>
              <a:gd name="connsiteY3" fmla="*/ 1092038 h 3495060"/>
              <a:gd name="connsiteX0" fmla="*/ 73333 w 1893858"/>
              <a:gd name="connsiteY0" fmla="*/ 0 h 3495060"/>
              <a:gd name="connsiteX1" fmla="*/ 1893858 w 1893858"/>
              <a:gd name="connsiteY1" fmla="*/ 3444886 h 3495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3495060" stroke="0" extrusionOk="0">
                <a:moveTo>
                  <a:pt x="0" y="1092038"/>
                </a:moveTo>
                <a:cubicBezTo>
                  <a:pt x="901382" y="1092038"/>
                  <a:pt x="1632097" y="2167908"/>
                  <a:pt x="1632097" y="3495060"/>
                </a:cubicBezTo>
                <a:lnTo>
                  <a:pt x="1" y="3495060"/>
                </a:lnTo>
                <a:cubicBezTo>
                  <a:pt x="1" y="2694053"/>
                  <a:pt x="0" y="1893045"/>
                  <a:pt x="0" y="1092038"/>
                </a:cubicBezTo>
                <a:close/>
              </a:path>
              <a:path w="1893858" h="3495060" fill="none">
                <a:moveTo>
                  <a:pt x="73333" y="0"/>
                </a:moveTo>
                <a:cubicBezTo>
                  <a:pt x="1032705" y="225418"/>
                  <a:pt x="1600362" y="2244739"/>
                  <a:pt x="1893858" y="3444886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2" name="Shape 593"/>
          <p:cNvSpPr/>
          <p:nvPr/>
        </p:nvSpPr>
        <p:spPr>
          <a:xfrm>
            <a:off x="9484097" y="10581131"/>
            <a:ext cx="6850245" cy="473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Ten blok kodu zostanie wywołany zawsze</a:t>
            </a:r>
            <a:endParaRPr lang="pl-PL" altLang="pl-PL" sz="280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81629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936623"/>
            <a:ext cx="11142921" cy="1626854"/>
          </a:xfrm>
        </p:spPr>
        <p:txBody>
          <a:bodyPr/>
          <a:lstStyle/>
          <a:p>
            <a:r>
              <a:rPr lang="pl-PL"/>
              <a:t>Header</a:t>
            </a:r>
            <a:br>
              <a:rPr lang="pl-PL"/>
            </a:b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158902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30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Rzucanie wyjątku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8420"/>
            <a:ext cx="10406063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PHP wyjątki są rzucane (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throw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).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momencie rzucenia wyjątku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praca programu jest przerywana.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Parametrem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throw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jest obiekt, który musi być klasy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Exception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(wbudowana klasa wyjątku)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lub klasy po niej dziedziczącej.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klasie dziedziczącej po klasie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Exception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zawsze należy wywołać konstruktor klasy nadrzędnej.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77126" y="3531575"/>
            <a:ext cx="10648634" cy="60755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en-US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class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n-US" sz="3600" b="1" dirty="0" err="1">
                <a:solidFill>
                  <a:schemeClr val="accent5"/>
                </a:solidFill>
                <a:cs typeface="Courier New" panose="02070309020205020404" pitchFamily="49" charset="0"/>
              </a:rPr>
              <a:t>MyException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n-US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extends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n-US" sz="3600" b="1" dirty="0">
                <a:solidFill>
                  <a:schemeClr val="accent5"/>
                </a:solidFill>
                <a:cs typeface="Courier New" panose="02070309020205020404" pitchFamily="49" charset="0"/>
              </a:rPr>
              <a:t>Exception 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{ }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>
                <a:solidFill>
                  <a:srgbClr val="7030A0"/>
                </a:solidFill>
                <a:cs typeface="Courier New" pitchFamily="49" charset="0"/>
              </a:rPr>
              <a:t>class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dirty="0" err="1">
                <a:solidFill>
                  <a:schemeClr val="accent5"/>
                </a:solidFill>
                <a:cs typeface="Courier New" pitchFamily="49" charset="0"/>
              </a:rPr>
              <a:t>AdvException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dirty="0" err="1">
                <a:solidFill>
                  <a:srgbClr val="7030A0"/>
                </a:solidFill>
                <a:cs typeface="Courier New" pitchFamily="49" charset="0"/>
              </a:rPr>
              <a:t>extends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dirty="0" err="1">
                <a:solidFill>
                  <a:schemeClr val="accent5"/>
                </a:solidFill>
                <a:cs typeface="Courier New" pitchFamily="49" charset="0"/>
              </a:rPr>
              <a:t>Exception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{</a:t>
            </a: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   </a:t>
            </a:r>
            <a:r>
              <a:rPr lang="en-US" sz="3600" b="1" dirty="0">
                <a:solidFill>
                  <a:srgbClr val="7030A0"/>
                </a:solidFill>
                <a:cs typeface="Courier New" pitchFamily="49" charset="0"/>
              </a:rPr>
              <a:t>public function </a:t>
            </a:r>
            <a:r>
              <a:rPr lang="en-US" sz="3600" b="1" dirty="0">
                <a:solidFill>
                  <a:schemeClr val="accent2"/>
                </a:solidFill>
                <a:cs typeface="Courier New" pitchFamily="49" charset="0"/>
              </a:rPr>
              <a:t>__construct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($message = </a:t>
            </a:r>
            <a:r>
              <a:rPr lang="en-US" sz="3600" b="1" dirty="0">
                <a:solidFill>
                  <a:schemeClr val="accent2"/>
                </a:solidFill>
                <a:cs typeface="Courier New" pitchFamily="49" charset="0"/>
              </a:rPr>
              <a:t>null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, $code = </a:t>
            </a:r>
            <a:r>
              <a:rPr lang="en-US" sz="3600" b="1" dirty="0">
                <a:solidFill>
                  <a:schemeClr val="accent2"/>
                </a:solidFill>
                <a:cs typeface="Courier New" pitchFamily="49" charset="0"/>
              </a:rPr>
              <a:t>0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   {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en-US" sz="3600" b="1" dirty="0">
                <a:solidFill>
                  <a:srgbClr val="7030A0"/>
                </a:solidFill>
                <a:cs typeface="Courier New" pitchFamily="49" charset="0"/>
              </a:rPr>
              <a:t>parent::</a:t>
            </a:r>
            <a:r>
              <a:rPr lang="en-US" sz="3600" b="1" dirty="0">
                <a:solidFill>
                  <a:schemeClr val="accent2"/>
                </a:solidFill>
                <a:cs typeface="Courier New" pitchFamily="49" charset="0"/>
              </a:rPr>
              <a:t>__construct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($message, $code);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}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}</a:t>
            </a:r>
          </a:p>
        </p:txBody>
      </p:sp>
      <p:sp>
        <p:nvSpPr>
          <p:cNvPr id="7" name="Łuk 6"/>
          <p:cNvSpPr/>
          <p:nvPr/>
        </p:nvSpPr>
        <p:spPr>
          <a:xfrm rot="11665617" flipH="1" flipV="1">
            <a:off x="13699486" y="8382930"/>
            <a:ext cx="1893858" cy="2569579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8" name="Shape 593"/>
          <p:cNvSpPr/>
          <p:nvPr/>
        </p:nvSpPr>
        <p:spPr>
          <a:xfrm>
            <a:off x="15294861" y="10676070"/>
            <a:ext cx="6850245" cy="473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Wywołanie konstruktora klasy nadrzędnej.</a:t>
            </a:r>
          </a:p>
        </p:txBody>
      </p:sp>
    </p:spTree>
    <p:extLst>
      <p:ext uri="{BB962C8B-B14F-4D97-AF65-F5344CB8AC3E}">
        <p14:creationId xmlns:p14="http://schemas.microsoft.com/office/powerpoint/2010/main" val="391391611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31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Klasa </a:t>
            </a:r>
            <a:r>
              <a:rPr lang="pl-PL" err="1"/>
              <a:t>Exception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06063" cy="4745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accent5"/>
                </a:solidFill>
                <a:cs typeface="Courier New" panose="02070309020205020404" pitchFamily="49" charset="0"/>
              </a:rPr>
              <a:t>Exception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{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/* </a:t>
            </a:r>
            <a:r>
              <a:rPr lang="en-US" sz="360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Właściwości</a:t>
            </a:r>
            <a:r>
              <a:rPr lang="en-US" sz="360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*/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protected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string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$message;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protected </a:t>
            </a:r>
            <a:r>
              <a:rPr lang="en-US" sz="3600" b="1" err="1">
                <a:solidFill>
                  <a:srgbClr val="7030A0"/>
                </a:solidFill>
                <a:cs typeface="Courier New" panose="02070309020205020404" pitchFamily="49" charset="0"/>
              </a:rPr>
              <a:t>int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 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$code;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protected string 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$file;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protected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n-US" sz="3600" b="1" err="1">
                <a:solidFill>
                  <a:srgbClr val="7030A0"/>
                </a:solidFill>
                <a:cs typeface="Courier New" panose="02070309020205020404" pitchFamily="49" charset="0"/>
              </a:rPr>
              <a:t>int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$line;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/* </a:t>
            </a:r>
            <a:r>
              <a:rPr lang="en-US" sz="360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Metody</a:t>
            </a:r>
            <a:r>
              <a:rPr lang="en-US" sz="360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*/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645706" y="3462348"/>
            <a:ext cx="10311132" cy="8734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public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__construct ([ string $message = 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/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r>
              <a:rPr lang="en-US" sz="3600" b="1">
                <a:solidFill>
                  <a:schemeClr val="accent6"/>
                </a:solidFill>
                <a:cs typeface="Courier New" panose="02070309020205020404" pitchFamily="49" charset="0"/>
              </a:rPr>
              <a:t>""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[, </a:t>
            </a:r>
            <a:r>
              <a:rPr lang="en-US" sz="3600" b="1" err="1">
                <a:solidFill>
                  <a:srgbClr val="7030A0"/>
                </a:solidFill>
                <a:cs typeface="Courier New" panose="02070309020205020404" pitchFamily="49" charset="0"/>
              </a:rPr>
              <a:t>int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$code = </a:t>
            </a:r>
            <a:r>
              <a:rPr lang="en-US" sz="3600" b="1">
                <a:solidFill>
                  <a:schemeClr val="accent2"/>
                </a:solidFill>
                <a:cs typeface="Courier New" panose="02070309020205020404" pitchFamily="49" charset="0"/>
              </a:rPr>
              <a:t>0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[, Exception $previous = </a:t>
            </a:r>
            <a:r>
              <a:rPr lang="en-US" sz="3600" b="1">
                <a:solidFill>
                  <a:schemeClr val="accent2"/>
                </a:solidFill>
                <a:cs typeface="Courier New" panose="02070309020205020404" pitchFamily="49" charset="0"/>
              </a:rPr>
              <a:t>NULL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]]] )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final public string </a:t>
            </a:r>
            <a:r>
              <a:rPr lang="en-US" sz="3600" b="1" err="1">
                <a:solidFill>
                  <a:schemeClr val="accent2"/>
                </a:solidFill>
                <a:cs typeface="Courier New" panose="02070309020205020404" pitchFamily="49" charset="0"/>
              </a:rPr>
              <a:t>getMessage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(void)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final public Exception </a:t>
            </a:r>
            <a:r>
              <a:rPr lang="en-US" sz="3600" b="1" err="1">
                <a:solidFill>
                  <a:schemeClr val="accent2"/>
                </a:solidFill>
                <a:cs typeface="Courier New" panose="02070309020205020404" pitchFamily="49" charset="0"/>
              </a:rPr>
              <a:t>getPrevious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(void)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final public mixed </a:t>
            </a:r>
            <a:r>
              <a:rPr lang="en-US" sz="3600" b="1" err="1">
                <a:solidFill>
                  <a:schemeClr val="accent2"/>
                </a:solidFill>
                <a:cs typeface="Courier New" panose="02070309020205020404" pitchFamily="49" charset="0"/>
              </a:rPr>
              <a:t>getCode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(void)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final public string </a:t>
            </a:r>
            <a:r>
              <a:rPr lang="en-US" sz="3600" b="1" err="1">
                <a:solidFill>
                  <a:schemeClr val="accent2"/>
                </a:solidFill>
                <a:cs typeface="Courier New" panose="02070309020205020404" pitchFamily="49" charset="0"/>
              </a:rPr>
              <a:t>getFile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(void)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final public </a:t>
            </a:r>
            <a:r>
              <a:rPr lang="en-US" sz="3600" b="1" err="1">
                <a:solidFill>
                  <a:srgbClr val="7030A0"/>
                </a:solidFill>
                <a:cs typeface="Courier New" panose="02070309020205020404" pitchFamily="49" charset="0"/>
              </a:rPr>
              <a:t>int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 </a:t>
            </a:r>
            <a:r>
              <a:rPr lang="en-US" sz="3600" b="1" err="1">
                <a:solidFill>
                  <a:schemeClr val="accent2"/>
                </a:solidFill>
                <a:cs typeface="Courier New" panose="02070309020205020404" pitchFamily="49" charset="0"/>
              </a:rPr>
              <a:t>getLine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(void)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final public array </a:t>
            </a:r>
            <a:r>
              <a:rPr lang="en-US" sz="3600" b="1" err="1">
                <a:solidFill>
                  <a:schemeClr val="accent2"/>
                </a:solidFill>
                <a:cs typeface="Courier New" panose="02070309020205020404" pitchFamily="49" charset="0"/>
              </a:rPr>
              <a:t>getTrace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(void)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final public string </a:t>
            </a:r>
            <a:r>
              <a:rPr lang="en-US" sz="3600" b="1" err="1">
                <a:solidFill>
                  <a:schemeClr val="accent2"/>
                </a:solidFill>
                <a:cs typeface="Courier New" panose="02070309020205020404" pitchFamily="49" charset="0"/>
              </a:rPr>
              <a:t>getTraceAsString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(void)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public string </a:t>
            </a:r>
            <a:r>
              <a:rPr lang="en-US" sz="3600" b="1">
                <a:solidFill>
                  <a:schemeClr val="accent2"/>
                </a:solidFill>
                <a:cs typeface="Courier New" panose="02070309020205020404" pitchFamily="49" charset="0"/>
              </a:rPr>
              <a:t>__</a:t>
            </a:r>
            <a:r>
              <a:rPr lang="en-US" sz="3600" b="1" err="1">
                <a:solidFill>
                  <a:schemeClr val="accent2"/>
                </a:solidFill>
                <a:cs typeface="Courier New" panose="02070309020205020404" pitchFamily="49" charset="0"/>
              </a:rPr>
              <a:t>toString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(void)</a:t>
            </a:r>
          </a:p>
          <a:p>
            <a:pPr lvl="1"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final private void </a:t>
            </a:r>
            <a:r>
              <a:rPr lang="en-US" sz="3600" b="1">
                <a:solidFill>
                  <a:schemeClr val="accent2"/>
                </a:solidFill>
                <a:cs typeface="Courier New" panose="02070309020205020404" pitchFamily="49" charset="0"/>
              </a:rPr>
              <a:t>__clone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(void)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681235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32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Rzucanie wyjątku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508715"/>
            <a:ext cx="21149310" cy="541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class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n-US" sz="3600" b="1" err="1">
                <a:solidFill>
                  <a:schemeClr val="accent5"/>
                </a:solidFill>
                <a:cs typeface="Courier New" panose="02070309020205020404" pitchFamily="49" charset="0"/>
              </a:rPr>
              <a:t>MyException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extends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n-US" sz="3600" b="1">
                <a:solidFill>
                  <a:schemeClr val="accent5"/>
                </a:solidFill>
                <a:cs typeface="Courier New" panose="02070309020205020404" pitchFamily="49" charset="0"/>
              </a:rPr>
              <a:t>Exception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{ }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endParaRPr lang="pl-PL" sz="3600" b="1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err="1">
                <a:solidFill>
                  <a:srgbClr val="7030A0"/>
                </a:solidFill>
                <a:cs typeface="Courier New" pitchFamily="49" charset="0"/>
              </a:rPr>
              <a:t>class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err="1">
                <a:solidFill>
                  <a:schemeClr val="accent5"/>
                </a:solidFill>
                <a:cs typeface="Courier New" pitchFamily="49" charset="0"/>
              </a:rPr>
              <a:t>AdvException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err="1">
                <a:solidFill>
                  <a:srgbClr val="7030A0"/>
                </a:solidFill>
                <a:cs typeface="Courier New" pitchFamily="49" charset="0"/>
              </a:rPr>
              <a:t>extends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err="1">
                <a:solidFill>
                  <a:schemeClr val="accent5"/>
                </a:solidFill>
                <a:cs typeface="Courier New" pitchFamily="49" charset="0"/>
              </a:rPr>
              <a:t>Exception</a:t>
            </a:r>
            <a:r>
              <a:rPr lang="pl-PL" sz="3600" b="1">
                <a:solidFill>
                  <a:schemeClr val="accent5"/>
                </a:solidFill>
                <a:cs typeface="Courier New" pitchFamily="49" charset="0"/>
              </a:rPr>
              <a:t> 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{</a:t>
            </a:r>
          </a:p>
          <a:p>
            <a:pPr indent="17463" algn="l">
              <a:lnSpc>
                <a:spcPct val="120000"/>
              </a:lnSpc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   </a:t>
            </a: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public function </a:t>
            </a:r>
            <a:r>
              <a:rPr lang="en-US" sz="3600" b="1">
                <a:solidFill>
                  <a:schemeClr val="accent2"/>
                </a:solidFill>
                <a:cs typeface="Courier New" pitchFamily="49" charset="0"/>
              </a:rPr>
              <a:t>__construct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($message = </a:t>
            </a:r>
            <a:r>
              <a:rPr lang="en-US" sz="3600" b="1">
                <a:solidFill>
                  <a:schemeClr val="accent2"/>
                </a:solidFill>
                <a:cs typeface="Courier New" pitchFamily="49" charset="0"/>
              </a:rPr>
              <a:t>null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, $code = </a:t>
            </a:r>
            <a:r>
              <a:rPr lang="en-US" sz="3600" b="1">
                <a:solidFill>
                  <a:schemeClr val="accent2"/>
                </a:solidFill>
                <a:cs typeface="Courier New" pitchFamily="49" charset="0"/>
              </a:rPr>
              <a:t>0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   {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parent::</a:t>
            </a:r>
            <a:r>
              <a:rPr lang="en-US" sz="3600" b="1">
                <a:solidFill>
                  <a:schemeClr val="accent2"/>
                </a:solidFill>
                <a:cs typeface="Courier New" pitchFamily="49" charset="0"/>
              </a:rPr>
              <a:t>__construct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($message, $code);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endParaRPr lang="en-US" sz="360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   }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}</a:t>
            </a:r>
          </a:p>
        </p:txBody>
      </p:sp>
      <p:sp>
        <p:nvSpPr>
          <p:cNvPr id="6" name="Łuk 6"/>
          <p:cNvSpPr/>
          <p:nvPr/>
        </p:nvSpPr>
        <p:spPr>
          <a:xfrm rot="11665617" flipH="1" flipV="1">
            <a:off x="10849784" y="7634637"/>
            <a:ext cx="1893858" cy="2569579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7" name="Shape 593"/>
          <p:cNvSpPr/>
          <p:nvPr/>
        </p:nvSpPr>
        <p:spPr>
          <a:xfrm>
            <a:off x="12623800" y="9849638"/>
            <a:ext cx="6850245" cy="473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Wywołanie konstruktora klasy nadrzędnej.</a:t>
            </a:r>
          </a:p>
        </p:txBody>
      </p:sp>
    </p:spTree>
    <p:extLst>
      <p:ext uri="{BB962C8B-B14F-4D97-AF65-F5344CB8AC3E}">
        <p14:creationId xmlns:p14="http://schemas.microsoft.com/office/powerpoint/2010/main" val="1186132623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33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Obsługa wyjątku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06063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Aby przechwycić rzucony wyjątek używamy bloku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try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….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catch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bloku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try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znajduje się kod, dla którego spodziewamy się wyjątków.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bloku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catch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znajduje się kod obsługi wyjątku.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jednym bloku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try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catch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może występować wiele bloków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catch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które definiują różne sposoby obsługi różnych wyjątków.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Do obsługi wyjątku wybierany jest pierwszy napotkany blok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catch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który oczekuje wyjątku danego typu (danej klasy).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99986" y="3480752"/>
            <a:ext cx="10145714" cy="60755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try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{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 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throw new </a:t>
            </a:r>
            <a:r>
              <a:rPr lang="en-US" sz="3600" b="1" err="1">
                <a:solidFill>
                  <a:schemeClr val="accent5"/>
                </a:solidFill>
                <a:cs typeface="Courier New" panose="02070309020205020404" pitchFamily="49" charset="0"/>
              </a:rPr>
              <a:t>TestException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();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catch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en-US" sz="3600" b="1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TestException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$e) {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  <a:tabLst>
                <a:tab pos="544513" algn="l"/>
              </a:tabLst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	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echo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en-US" sz="3600" b="1">
                <a:solidFill>
                  <a:schemeClr val="accent6"/>
                </a:solidFill>
                <a:cs typeface="Courier New" panose="02070309020205020404" pitchFamily="49" charset="0"/>
              </a:rPr>
              <a:t>Caught </a:t>
            </a:r>
            <a:r>
              <a:rPr lang="en-US" sz="3600" b="1" err="1">
                <a:solidFill>
                  <a:schemeClr val="accent6"/>
                </a:solidFill>
                <a:cs typeface="Courier New" panose="02070309020205020404" pitchFamily="49" charset="0"/>
              </a:rPr>
              <a:t>TestException</a:t>
            </a:r>
            <a:r>
              <a:rPr lang="en-US" sz="3600" b="1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);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catch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(Exception $e) {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</a:t>
            </a:r>
            <a:endParaRPr lang="en-US" sz="360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 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echo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en-US" sz="3600" b="1">
                <a:solidFill>
                  <a:schemeClr val="accent6"/>
                </a:solidFill>
                <a:cs typeface="Courier New" panose="02070309020205020404" pitchFamily="49" charset="0"/>
              </a:rPr>
              <a:t>Caught Exception'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);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  <p:sp>
        <p:nvSpPr>
          <p:cNvPr id="7" name="Łuk 6"/>
          <p:cNvSpPr/>
          <p:nvPr/>
        </p:nvSpPr>
        <p:spPr>
          <a:xfrm rot="11665617" flipH="1">
            <a:off x="19888525" y="4608477"/>
            <a:ext cx="1376025" cy="1829940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8" name="Shape 593"/>
          <p:cNvSpPr/>
          <p:nvPr/>
        </p:nvSpPr>
        <p:spPr>
          <a:xfrm>
            <a:off x="19682260" y="3257550"/>
            <a:ext cx="4477426" cy="1551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indent="17463" algn="l">
              <a:lnSpc>
                <a:spcPct val="120000"/>
              </a:lnSpc>
            </a:pPr>
            <a:r>
              <a:rPr lang="pl-PL" sz="280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Łapie tylko wyjątki </a:t>
            </a:r>
            <a:br>
              <a:rPr lang="pl-PL" sz="280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</a:br>
            <a:r>
              <a:rPr lang="pl-PL" sz="280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z klasy </a:t>
            </a:r>
            <a:r>
              <a:rPr lang="pl-PL" sz="280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TestException</a:t>
            </a:r>
            <a:r>
              <a:rPr lang="pl-PL" sz="280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br>
              <a:rPr lang="pl-PL" sz="280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</a:br>
            <a:r>
              <a:rPr lang="pl-PL" sz="280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i jej pochodnych</a:t>
            </a:r>
            <a:endParaRPr lang="en-US" sz="280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9" name="Łuk 6"/>
          <p:cNvSpPr/>
          <p:nvPr/>
        </p:nvSpPr>
        <p:spPr>
          <a:xfrm rot="11665617" flipH="1" flipV="1">
            <a:off x="18828320" y="8551704"/>
            <a:ext cx="1087700" cy="882981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0" name="Shape 593"/>
          <p:cNvSpPr/>
          <p:nvPr/>
        </p:nvSpPr>
        <p:spPr>
          <a:xfrm>
            <a:off x="18939715" y="9556261"/>
            <a:ext cx="4477426" cy="4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indent="17463" algn="l">
              <a:lnSpc>
                <a:spcPct val="120000"/>
              </a:lnSpc>
            </a:pPr>
            <a:r>
              <a:rPr lang="pl-PL" sz="280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Łapie wszystkie wyjątki</a:t>
            </a:r>
            <a:endParaRPr lang="en-US" sz="280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534799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34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Zagnieżdżanie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06063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Bloki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try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catch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mogą być zagnieżdżone jeden w drugim.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Dany blok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try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catch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nie musi łapać wszystkich wyjątków.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Może to zrobić któryś z bloków nadrzędnych.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bloku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catch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złapany wyjątek może być rzucony ponownie (</a:t>
            </a:r>
            <a:r>
              <a:rPr lang="en-US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rethrow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) lub rzucony zupełnie nowy wyjątek.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takim wypadku obsługą wyjątku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zajmą się nadrzędne bloki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catch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645706" y="3478162"/>
            <a:ext cx="10311132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try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{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    try 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{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     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throw new </a:t>
            </a:r>
            <a:r>
              <a:rPr lang="en-US" sz="3600" b="1" err="1">
                <a:solidFill>
                  <a:schemeClr val="accent5"/>
                </a:solidFill>
                <a:cs typeface="Courier New" panose="02070309020205020404" pitchFamily="49" charset="0"/>
              </a:rPr>
              <a:t>MyException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anose="02070309020205020404" pitchFamily="49" charset="0"/>
              </a:rPr>
              <a:t>'foo!'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);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  }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catch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(</a:t>
            </a:r>
            <a:r>
              <a:rPr lang="en-US" sz="3600" b="1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MyException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$e) {</a:t>
            </a:r>
          </a:p>
          <a:p>
            <a:pPr indent="17463" algn="l">
              <a:lnSpc>
                <a:spcPct val="120000"/>
              </a:lnSpc>
            </a:pPr>
            <a:r>
              <a:rPr lang="en-US" sz="360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      /* </a:t>
            </a:r>
            <a:r>
              <a:rPr lang="en-US" sz="360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rethrow</a:t>
            </a:r>
            <a:r>
              <a:rPr lang="en-US" sz="360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it */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     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throw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$e;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  }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catch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(Exception $e) {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  </a:t>
            </a:r>
            <a:r>
              <a:rPr lang="en-US" sz="3600" b="1" err="1">
                <a:solidFill>
                  <a:srgbClr val="7030A0"/>
                </a:solidFill>
                <a:cs typeface="Courier New" panose="02070309020205020404" pitchFamily="49" charset="0"/>
              </a:rPr>
              <a:t>var_dump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($e-&gt;</a:t>
            </a:r>
            <a:r>
              <a:rPr lang="en-US" sz="3600" b="1" err="1">
                <a:solidFill>
                  <a:schemeClr val="accent2"/>
                </a:solidFill>
                <a:cs typeface="Courier New" panose="02070309020205020404" pitchFamily="49" charset="0"/>
              </a:rPr>
              <a:t>getMessage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());</a:t>
            </a:r>
          </a:p>
          <a:p>
            <a:pPr indent="17463" algn="l">
              <a:lnSpc>
                <a:spcPct val="12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589441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35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err="1"/>
              <a:t>finally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59815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Może się tak zdarzyć, że w bloku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try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przed rzuceniem wyjątku zostaną zaalokowane pewne zasoby wymagające zwolnienia nawet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przypadku wystąpienia wyjątku.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Blok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finally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(od wersji PHP 5.5) jest wykonywany zawsze. Niezależnie od tego,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czy został zgłoszony jakiś wyjątek czy nie.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Umożliwia on zwolnienie takich zasobów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(np. zamknięcie połączenia do bazy danych).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623800" y="3385690"/>
            <a:ext cx="10144760" cy="60783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50000"/>
              </a:lnSpc>
            </a:pP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try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{</a:t>
            </a:r>
          </a:p>
          <a:p>
            <a:pPr indent="17463" algn="l">
              <a:lnSpc>
                <a:spcPct val="15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  </a:t>
            </a:r>
            <a:r>
              <a:rPr lang="en-US" sz="3600" b="1">
                <a:solidFill>
                  <a:schemeClr val="accent5"/>
                </a:solidFill>
                <a:cs typeface="Courier New" panose="02070309020205020404" pitchFamily="49" charset="0"/>
              </a:rPr>
              <a:t>inverse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en-US" sz="3600" b="1">
                <a:solidFill>
                  <a:schemeClr val="accent2"/>
                </a:solidFill>
                <a:cs typeface="Courier New" panose="02070309020205020404" pitchFamily="49" charset="0"/>
              </a:rPr>
              <a:t>0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);</a:t>
            </a:r>
          </a:p>
          <a:p>
            <a:pPr indent="17463" algn="l">
              <a:lnSpc>
                <a:spcPct val="15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catch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(Exception $e) {</a:t>
            </a:r>
          </a:p>
          <a:p>
            <a:pPr indent="17463" algn="l">
              <a:lnSpc>
                <a:spcPct val="15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 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echo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anose="02070309020205020404" pitchFamily="49" charset="0"/>
              </a:rPr>
              <a:t>'Caught exception'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);</a:t>
            </a:r>
          </a:p>
          <a:p>
            <a:pPr indent="17463" algn="l">
              <a:lnSpc>
                <a:spcPct val="15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finally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{</a:t>
            </a:r>
          </a:p>
          <a:p>
            <a:pPr indent="17463" algn="l">
              <a:lnSpc>
                <a:spcPct val="15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  </a:t>
            </a:r>
            <a:r>
              <a:rPr lang="en-US" sz="3600" b="1">
                <a:solidFill>
                  <a:srgbClr val="7030A0"/>
                </a:solidFill>
                <a:cs typeface="Courier New" panose="02070309020205020404" pitchFamily="49" charset="0"/>
              </a:rPr>
              <a:t> echo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anose="02070309020205020404" pitchFamily="49" charset="0"/>
              </a:rPr>
              <a:t>'Finally.'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);</a:t>
            </a:r>
          </a:p>
          <a:p>
            <a:pPr indent="17463" algn="l">
              <a:lnSpc>
                <a:spcPct val="150000"/>
              </a:lnSpc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11724945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t>36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solidFill>
                  <a:srgbClr val="4E4B42"/>
                </a:solidFill>
              </a:rPr>
              <a:t>Czas na zadania</a:t>
            </a:r>
            <a:br>
              <a:rPr lang="pl-PL">
                <a:solidFill>
                  <a:srgbClr val="4E4B42"/>
                </a:solidFill>
              </a:rPr>
            </a:br>
            <a:r>
              <a:rPr lang="pl-PL">
                <a:solidFill>
                  <a:srgbClr val="4E4B42"/>
                </a:solidFill>
              </a:rPr>
              <a:t/>
            </a:r>
            <a:br>
              <a:rPr lang="pl-PL">
                <a:solidFill>
                  <a:srgbClr val="4E4B42"/>
                </a:solidFill>
              </a:rPr>
            </a:b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>
            <a:extLst/>
          </a:blip>
          <a:srcRect l="26"/>
          <a:stretch>
            <a:fillRect/>
          </a:stretch>
        </p:blipFill>
        <p:spPr>
          <a:xfrm>
            <a:off x="12172956" y="3379788"/>
            <a:ext cx="45719" cy="70786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380" y="2726714"/>
            <a:ext cx="7366000" cy="2921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870180" y="5528995"/>
            <a:ext cx="10012680" cy="278024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rtl="0" latinLnBrk="1" hangingPunct="0"/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Wykonajcie</a:t>
            </a:r>
            <a:r>
              <a:rPr kumimoji="0" lang="en-US" sz="58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zadania</a:t>
            </a:r>
            <a:r>
              <a:rPr kumimoji="0" lang="en-US" sz="58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z </a:t>
            </a:r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działu</a:t>
            </a:r>
            <a:r>
              <a:rPr lang="en-US" smtClean="0">
                <a:solidFill>
                  <a:srgbClr val="000000"/>
                </a:solidFill>
              </a:rPr>
              <a:t>:</a:t>
            </a:r>
            <a:br>
              <a:rPr lang="en-US" smtClean="0">
                <a:solidFill>
                  <a:srgbClr val="000000"/>
                </a:solidFill>
              </a:rPr>
            </a:br>
            <a:r>
              <a:rPr lang="en-US" smtClean="0">
                <a:solidFill>
                  <a:srgbClr val="000000"/>
                </a:solidFill>
              </a:rPr>
              <a:t/>
            </a:r>
            <a:br>
              <a:rPr lang="en-US" smtClean="0">
                <a:solidFill>
                  <a:srgbClr val="000000"/>
                </a:solidFill>
              </a:rPr>
            </a:br>
            <a:r>
              <a:rPr lang="en-US" b="1" err="1" smtClean="0">
                <a:solidFill>
                  <a:schemeClr val="accent5">
                    <a:lumMod val="75000"/>
                  </a:schemeClr>
                </a:solidFill>
              </a:rPr>
              <a:t>Wyjątki</a:t>
            </a:r>
            <a:endParaRPr lang="en-US" b="1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380" y="7031743"/>
            <a:ext cx="8368580" cy="558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32946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936623"/>
            <a:ext cx="11142921" cy="1626854"/>
          </a:xfrm>
        </p:spPr>
        <p:txBody>
          <a:bodyPr/>
          <a:lstStyle/>
          <a:p>
            <a:r>
              <a:rPr lang="pl-PL"/>
              <a:t>Filtry</a:t>
            </a:r>
            <a:br>
              <a:rPr lang="pl-PL"/>
            </a:b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25506529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38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Filtry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0606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Filtry umożliwiają walidację danych przetwarzanych przez skrypt.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Dane otrzymywane w zapytaniu nie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muszą odpowiadać naszym założeniom.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Na przykład adres email może zawierać nieprawidłowe znaki lub mieć zły format.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645706" y="3644086"/>
            <a:ext cx="1031113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filter_has_var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sprawdza,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czy istnieje zmienna danego typu</a:t>
            </a:r>
          </a:p>
          <a:p>
            <a:pPr marL="0" indent="0" algn="l">
              <a:buNone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</a:t>
            </a:r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</a:rPr>
              <a:t>INPUT_GET, INPUT_POST, INPUT_COOKIE, INPUT_SERVER, INPUT_ENV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>
              <a:buNone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>
              <a:buNone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filter_has_var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(INPUT_GET, 'test')</a:t>
            </a:r>
          </a:p>
        </p:txBody>
      </p:sp>
    </p:spTree>
    <p:extLst>
      <p:ext uri="{BB962C8B-B14F-4D97-AF65-F5344CB8AC3E}">
        <p14:creationId xmlns:p14="http://schemas.microsoft.com/office/powerpoint/2010/main" val="753582305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39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Filtry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0606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filter_var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 – filtruje zmienną i zwraca wartość po filtrowaniu (przetworzeniu) lub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false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jeżeli nie udało się przefiltrować zmiennej.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645706" y="3444077"/>
            <a:ext cx="10511474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pl-PL" sz="3600" b="1" err="1">
                <a:solidFill>
                  <a:schemeClr val="accent5"/>
                </a:solidFill>
                <a:cs typeface="Courier New" panose="02070309020205020404" pitchFamily="49" charset="0"/>
              </a:rPr>
              <a:t>filter_var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'http://coderslab.pl'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, FILTER_VALIDATE_URL);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endParaRPr lang="pl-PL" sz="3600" b="1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err="1">
                <a:solidFill>
                  <a:schemeClr val="accent5"/>
                </a:solidFill>
                <a:cs typeface="Courier New" panose="02070309020205020404" pitchFamily="49" charset="0"/>
              </a:rPr>
              <a:t>filter_var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'email@something.com'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, FILTER_VALIDATE_EMAIL);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endParaRPr lang="pl-PL" sz="3600" b="1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err="1">
                <a:solidFill>
                  <a:schemeClr val="accent5"/>
                </a:solidFill>
                <a:cs typeface="Courier New" panose="02070309020205020404" pitchFamily="49" charset="0"/>
              </a:rPr>
              <a:t>filter_var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'79.123.123.3'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, FILTER_VALIDATE_IP)</a:t>
            </a:r>
          </a:p>
        </p:txBody>
      </p:sp>
    </p:spTree>
    <p:extLst>
      <p:ext uri="{BB962C8B-B14F-4D97-AF65-F5344CB8AC3E}">
        <p14:creationId xmlns:p14="http://schemas.microsoft.com/office/powerpoint/2010/main" val="165422464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Nagłówki HTTP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Prostokąt 4"/>
          <p:cNvSpPr/>
          <p:nvPr/>
        </p:nvSpPr>
        <p:spPr>
          <a:xfrm>
            <a:off x="1475316" y="3617913"/>
            <a:ext cx="9819217" cy="8956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/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Odpowiedzi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serwera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składają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się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nie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tylko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z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przesyłanych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danych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,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które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są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wyświetlane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następnie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przez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przeglądarkę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.</a:t>
            </a:r>
          </a:p>
          <a:p>
            <a:pPr marL="0" indent="0" algn="l"/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  <a:p>
            <a:pPr marL="0" indent="0" algn="l"/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W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komunikacji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przeglądarki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z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serwerem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używane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są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również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nagłówki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pozwalające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przesłać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dodatkowe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informacje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związane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z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połączeniem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lub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dodatkowe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dane</a:t>
            </a:r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.</a:t>
            </a:r>
          </a:p>
          <a:p>
            <a:pPr marL="0" indent="0" algn="l"/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  <a:p>
            <a:pPr algn="l" fontAlgn="base"/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Nagłówki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przyjmują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postać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klucz-wartość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zapisywane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 </a:t>
            </a:r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postaci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</a:p>
          <a:p>
            <a:pPr algn="l" fontAlgn="base"/>
            <a:r>
              <a:rPr lang="en-US" sz="3600" b="1" dirty="0" err="1">
                <a:solidFill>
                  <a:srgbClr val="7030A0"/>
                </a:solidFill>
              </a:rPr>
              <a:t>Klucz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sz="3600" b="1" dirty="0" err="1" smtClean="0">
                <a:solidFill>
                  <a:schemeClr val="accent6"/>
                </a:solidFill>
              </a:rPr>
              <a:t>wartość</a:t>
            </a:r>
            <a:endParaRPr lang="en-US" sz="3600" b="1" dirty="0" smtClean="0">
              <a:solidFill>
                <a:schemeClr val="accent6"/>
              </a:solidFill>
            </a:endParaRPr>
          </a:p>
          <a:p>
            <a:pPr algn="l" fontAlgn="base"/>
            <a:r>
              <a:rPr 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Np:</a:t>
            </a:r>
          </a:p>
          <a:p>
            <a:pPr algn="l" fontAlgn="base"/>
            <a:r>
              <a:rPr lang="en-US" sz="3600" b="1" dirty="0" smtClean="0">
                <a:solidFill>
                  <a:srgbClr val="7030A0"/>
                </a:solidFill>
              </a:rPr>
              <a:t>Content-Type</a:t>
            </a:r>
            <a:r>
              <a:rPr lang="en-US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sz="3600" b="1" dirty="0" smtClean="0">
                <a:solidFill>
                  <a:schemeClr val="accent6"/>
                </a:solidFill>
              </a:rPr>
              <a:t>application/</a:t>
            </a:r>
            <a:r>
              <a:rPr lang="en-US" sz="3600" b="1" dirty="0" err="1" smtClean="0">
                <a:solidFill>
                  <a:schemeClr val="accent6"/>
                </a:solidFill>
              </a:rPr>
              <a:t>json</a:t>
            </a:r>
            <a:endParaRPr lang="en-US" sz="3600" b="1" dirty="0" smtClean="0">
              <a:solidFill>
                <a:schemeClr val="accent6"/>
              </a:solidFill>
            </a:endParaRPr>
          </a:p>
          <a:p>
            <a:pPr algn="l" fontAlgn="base"/>
            <a:r>
              <a:rPr lang="en-US" sz="3600" b="1" dirty="0" smtClean="0">
                <a:solidFill>
                  <a:srgbClr val="7030A0"/>
                </a:solidFill>
              </a:rPr>
              <a:t>Connection</a:t>
            </a:r>
            <a:r>
              <a:rPr lang="en-US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sz="3600" b="1" dirty="0" smtClean="0">
                <a:solidFill>
                  <a:schemeClr val="accent6"/>
                </a:solidFill>
              </a:rPr>
              <a:t>keep-alive</a:t>
            </a:r>
            <a:endParaRPr lang="en-US" sz="3600" b="1" dirty="0">
              <a:solidFill>
                <a:schemeClr val="accent6"/>
              </a:solidFill>
            </a:endParaRPr>
          </a:p>
          <a:p>
            <a:pPr marL="0" indent="0" algn="l"/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</p:txBody>
      </p:sp>
      <p:sp>
        <p:nvSpPr>
          <p:cNvPr id="10" name="Prostokąt 4"/>
          <p:cNvSpPr/>
          <p:nvPr/>
        </p:nvSpPr>
        <p:spPr>
          <a:xfrm>
            <a:off x="13147886" y="3617912"/>
            <a:ext cx="1024509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Nagłówki dzielą się na: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Nagłówki żądania czyli przesyłane od klienta do serwera, te nagłówki są wysyłane jako pierwsze.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Nagłówki odpowiedzi czyli przesyłane przez serwer do klienta. </a:t>
            </a:r>
            <a:endParaRPr lang="en-US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2022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40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Filtry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0606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filter_input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 – filtruje zmienną zewnętrzną i zwraca wartość po filtrowaniu (przetworzeniu).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Zwraca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false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jeżeli nie udało się przefiltrować zmiennej,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null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jeżeli zmienna nie istnieje.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645706" y="3431996"/>
            <a:ext cx="1031113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pl-PL" sz="3600" b="1" err="1">
                <a:solidFill>
                  <a:schemeClr val="accent5"/>
                </a:solidFill>
                <a:cs typeface="Courier New" panose="02070309020205020404" pitchFamily="49" charset="0"/>
              </a:rPr>
              <a:t>filter_input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(INPUT_POST, 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'email'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, FILTER_VALIDATE_EMAIL);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</a:br>
            <a:endParaRPr lang="pl-PL" sz="3600" b="1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err="1">
                <a:solidFill>
                  <a:schemeClr val="accent5"/>
                </a:solidFill>
                <a:cs typeface="Courier New" panose="02070309020205020404" pitchFamily="49" charset="0"/>
              </a:rPr>
              <a:t>filter_input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(INPUT_GET, 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err="1">
                <a:solidFill>
                  <a:schemeClr val="accent6"/>
                </a:solidFill>
                <a:cs typeface="Courier New" panose="02070309020205020404" pitchFamily="49" charset="0"/>
              </a:rPr>
              <a:t>search</a:t>
            </a:r>
            <a:r>
              <a:rPr lang="pl-PL" sz="3600" b="1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, FILTER_SANITIZE_ENCODED);</a:t>
            </a:r>
          </a:p>
        </p:txBody>
      </p:sp>
    </p:spTree>
    <p:extLst>
      <p:ext uri="{BB962C8B-B14F-4D97-AF65-F5344CB8AC3E}">
        <p14:creationId xmlns:p14="http://schemas.microsoft.com/office/powerpoint/2010/main" val="1538825464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41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Wybrane rodzaje filtrów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67790" y="2725519"/>
            <a:ext cx="23134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>
                <a:solidFill>
                  <a:srgbClr val="F88266"/>
                </a:solidFill>
                <a:cs typeface="Courier New" panose="02070309020205020404" pitchFamily="49" charset="0"/>
              </a:rPr>
              <a:t>Walidacja</a:t>
            </a:r>
          </a:p>
        </p:txBody>
      </p:sp>
      <p:sp>
        <p:nvSpPr>
          <p:cNvPr id="6" name="Prostokąt 5"/>
          <p:cNvSpPr/>
          <p:nvPr/>
        </p:nvSpPr>
        <p:spPr>
          <a:xfrm>
            <a:off x="1390650" y="3617912"/>
            <a:ext cx="10406063" cy="41446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FILTER_VALIDATE_BOOLEAN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FILTER_VALIDATE_EMAIL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FILTER_VALIDATE_INT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FILTER_VALIDATE_IP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FILTER_VALIDATE_URL</a:t>
            </a:r>
          </a:p>
        </p:txBody>
      </p:sp>
      <p:sp>
        <p:nvSpPr>
          <p:cNvPr id="7" name="Prostokąt 6"/>
          <p:cNvSpPr/>
          <p:nvPr/>
        </p:nvSpPr>
        <p:spPr>
          <a:xfrm>
            <a:off x="12623800" y="2725518"/>
            <a:ext cx="29033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>
                <a:solidFill>
                  <a:srgbClr val="F88266"/>
                </a:solidFill>
                <a:cs typeface="Courier New" panose="02070309020205020404" pitchFamily="49" charset="0"/>
              </a:rPr>
              <a:t>Czyszczenie</a:t>
            </a:r>
          </a:p>
        </p:txBody>
      </p:sp>
      <p:sp>
        <p:nvSpPr>
          <p:cNvPr id="8" name="Prostokąt 7"/>
          <p:cNvSpPr/>
          <p:nvPr/>
        </p:nvSpPr>
        <p:spPr>
          <a:xfrm>
            <a:off x="12645706" y="3431996"/>
            <a:ext cx="1031113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FILTER_SANITIZE_EMAIL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FILTER_SANITIZE_ENCODED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FILTER_SANITIZE_STRING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FILTER_SANITIZE_URL</a:t>
            </a:r>
          </a:p>
        </p:txBody>
      </p:sp>
    </p:spTree>
    <p:extLst>
      <p:ext uri="{BB962C8B-B14F-4D97-AF65-F5344CB8AC3E}">
        <p14:creationId xmlns:p14="http://schemas.microsoft.com/office/powerpoint/2010/main" val="125531151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t>42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solidFill>
                  <a:srgbClr val="4E4B42"/>
                </a:solidFill>
              </a:rPr>
              <a:t>Czas na zadania</a:t>
            </a:r>
            <a:br>
              <a:rPr lang="pl-PL">
                <a:solidFill>
                  <a:srgbClr val="4E4B42"/>
                </a:solidFill>
              </a:rPr>
            </a:br>
            <a:r>
              <a:rPr lang="pl-PL">
                <a:solidFill>
                  <a:srgbClr val="4E4B42"/>
                </a:solidFill>
              </a:rPr>
              <a:t/>
            </a:r>
            <a:br>
              <a:rPr lang="pl-PL">
                <a:solidFill>
                  <a:srgbClr val="4E4B42"/>
                </a:solidFill>
              </a:rPr>
            </a:b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>
            <a:extLst/>
          </a:blip>
          <a:srcRect l="26"/>
          <a:stretch>
            <a:fillRect/>
          </a:stretch>
        </p:blipFill>
        <p:spPr>
          <a:xfrm>
            <a:off x="12172956" y="3379788"/>
            <a:ext cx="45719" cy="70786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380" y="2726714"/>
            <a:ext cx="7366000" cy="2921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870180" y="5528995"/>
            <a:ext cx="10012680" cy="278024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rtl="0" latinLnBrk="1" hangingPunct="0"/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Wykonajcie</a:t>
            </a:r>
            <a:r>
              <a:rPr kumimoji="0" lang="en-US" sz="58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zadania</a:t>
            </a:r>
            <a:r>
              <a:rPr kumimoji="0" lang="en-US" sz="58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z </a:t>
            </a:r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działu</a:t>
            </a:r>
            <a:r>
              <a:rPr lang="en-US" smtClean="0">
                <a:solidFill>
                  <a:srgbClr val="000000"/>
                </a:solidFill>
              </a:rPr>
              <a:t>:</a:t>
            </a:r>
            <a:br>
              <a:rPr lang="en-US" smtClean="0">
                <a:solidFill>
                  <a:srgbClr val="000000"/>
                </a:solidFill>
              </a:rPr>
            </a:br>
            <a:r>
              <a:rPr lang="en-US" smtClean="0">
                <a:solidFill>
                  <a:srgbClr val="000000"/>
                </a:solidFill>
              </a:rPr>
              <a:t/>
            </a:r>
            <a:br>
              <a:rPr lang="en-US" smtClean="0">
                <a:solidFill>
                  <a:srgbClr val="000000"/>
                </a:solidFill>
              </a:rPr>
            </a:br>
            <a:r>
              <a:rPr lang="en-US" b="1" err="1" smtClean="0">
                <a:solidFill>
                  <a:schemeClr val="accent5">
                    <a:lumMod val="75000"/>
                  </a:schemeClr>
                </a:solidFill>
              </a:rPr>
              <a:t>Filtry</a:t>
            </a:r>
            <a:endParaRPr lang="en-US" b="1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380" y="7031743"/>
            <a:ext cx="8368580" cy="558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03954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06252" y="5444032"/>
            <a:ext cx="11142921" cy="3547567"/>
          </a:xfrm>
        </p:spPr>
        <p:txBody>
          <a:bodyPr/>
          <a:lstStyle/>
          <a:p>
            <a:r>
              <a:rPr lang="pl-PL" altLang="pl-PL" dirty="0" smtClean="0"/>
              <a:t>Przestrzenie nazw</a:t>
            </a:r>
            <a:br>
              <a:rPr lang="pl-PL" altLang="pl-PL" dirty="0" smtClean="0"/>
            </a:br>
            <a:r>
              <a:rPr lang="pl-PL" altLang="pl-PL" dirty="0" smtClean="0"/>
              <a:t>w PHP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776918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44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PHP </a:t>
            </a:r>
            <a:r>
              <a:rPr lang="pl-PL" dirty="0" err="1" smtClean="0"/>
              <a:t>Namespaces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1" y="3617912"/>
            <a:ext cx="104060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Przestrzenie nazw pozwalają na tworzenie bardziej przejrzystego i głównie zhermetyzowanego kodu.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Pomagają przy pracy z dużymi projektami gdzie mogą wystąpić dwie lub więcej klas o tej samej nazwie.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Prostokąt 6"/>
          <p:cNvSpPr/>
          <p:nvPr/>
        </p:nvSpPr>
        <p:spPr>
          <a:xfrm>
            <a:off x="12528976" y="2799934"/>
            <a:ext cx="68531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 dirty="0" smtClean="0">
                <a:solidFill>
                  <a:srgbClr val="F88266"/>
                </a:solidFill>
              </a:rPr>
              <a:t>Definiowanie przestrzeni nazw</a:t>
            </a:r>
            <a:endParaRPr lang="pl-PL" sz="3600" b="1" dirty="0">
              <a:solidFill>
                <a:srgbClr val="F88266"/>
              </a:solidFill>
            </a:endParaRPr>
          </a:p>
        </p:txBody>
      </p:sp>
      <p:sp>
        <p:nvSpPr>
          <p:cNvPr id="8" name="Prostokąt 7"/>
          <p:cNvSpPr/>
          <p:nvPr/>
        </p:nvSpPr>
        <p:spPr>
          <a:xfrm>
            <a:off x="12645706" y="3617912"/>
            <a:ext cx="10311132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Aby zdefiniować przestrzeń nazw należy umieścić jako pierwsza instrukcja pliku nazwę przestrzeni poprzedzoną słowem kluczowym </a:t>
            </a:r>
            <a:r>
              <a:rPr lang="pl-PL" sz="36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namespace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pl-PL" sz="3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Przestrzenie nazw powinny mieć swoje nazwy zgodne ze struktura katalogów w jakich znajdują się pliki z klasami, nie jest to wymagane ale przynosi dużą korzyść o czym dowiecie się na kolejnych slajdach.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>
              <a:lnSpc>
                <a:spcPct val="100000"/>
              </a:lnSpc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>
              <a:lnSpc>
                <a:spcPct val="100000"/>
              </a:lnSpc>
            </a:pPr>
            <a:r>
              <a:rPr lang="pl-PL" sz="3600" b="1" dirty="0">
                <a:solidFill>
                  <a:srgbClr val="7030A0"/>
                </a:solidFill>
              </a:rPr>
              <a:t> </a:t>
            </a:r>
            <a:r>
              <a:rPr lang="pl-PL" sz="3600" b="1" dirty="0" smtClean="0">
                <a:solidFill>
                  <a:srgbClr val="7030A0"/>
                </a:solidFill>
              </a:rPr>
              <a:t>   </a:t>
            </a:r>
            <a:r>
              <a:rPr lang="pl-PL" sz="3600" b="1" dirty="0" err="1" smtClean="0">
                <a:solidFill>
                  <a:srgbClr val="7030A0"/>
                </a:solidFill>
              </a:rPr>
              <a:t>namespace</a:t>
            </a:r>
            <a:r>
              <a:rPr lang="pl-PL" sz="3600" b="1" dirty="0" smtClean="0">
                <a:solidFill>
                  <a:srgbClr val="7030A0"/>
                </a:solidFill>
              </a:rPr>
              <a:t> </a:t>
            </a:r>
            <a:r>
              <a:rPr lang="pl-PL" sz="3600" b="1" dirty="0" err="1" smtClean="0">
                <a:solidFill>
                  <a:schemeClr val="accent5"/>
                </a:solidFill>
              </a:rPr>
              <a:t>Foo</a:t>
            </a:r>
            <a:r>
              <a:rPr lang="pl-PL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</a:p>
          <a:p>
            <a:pPr algn="l">
              <a:lnSpc>
                <a:spcPct val="100000"/>
              </a:lnSpc>
            </a:pPr>
            <a:r>
              <a:rPr lang="pl-PL" sz="3600" b="1" dirty="0" smtClean="0">
                <a:solidFill>
                  <a:srgbClr val="7030A0"/>
                </a:solidFill>
              </a:rPr>
              <a:t>    </a:t>
            </a:r>
            <a:r>
              <a:rPr lang="pl-PL" sz="3600" b="1" dirty="0" err="1" smtClean="0">
                <a:solidFill>
                  <a:srgbClr val="7030A0"/>
                </a:solidFill>
              </a:rPr>
              <a:t>namespace</a:t>
            </a:r>
            <a:r>
              <a:rPr lang="pl-PL" sz="3600" b="1" dirty="0" smtClean="0">
                <a:solidFill>
                  <a:srgbClr val="7030A0"/>
                </a:solidFill>
              </a:rPr>
              <a:t> </a:t>
            </a:r>
            <a:r>
              <a:rPr lang="pl-PL" sz="3600" b="1" dirty="0" err="1" smtClean="0">
                <a:solidFill>
                  <a:schemeClr val="accent5"/>
                </a:solidFill>
              </a:rPr>
              <a:t>Foo</a:t>
            </a:r>
            <a:r>
              <a:rPr lang="pl-PL" sz="3600" b="1" dirty="0" smtClean="0">
                <a:solidFill>
                  <a:schemeClr val="accent5"/>
                </a:solidFill>
              </a:rPr>
              <a:t>\Bar</a:t>
            </a:r>
            <a:r>
              <a:rPr lang="pl-PL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</a:p>
          <a:p>
            <a:pPr algn="l">
              <a:lnSpc>
                <a:spcPct val="100000"/>
              </a:lnSpc>
            </a:pPr>
            <a:r>
              <a:rPr lang="pl-PL" sz="3600" b="1" dirty="0" smtClean="0">
                <a:solidFill>
                  <a:srgbClr val="7030A0"/>
                </a:solidFill>
              </a:rPr>
              <a:t>    </a:t>
            </a:r>
            <a:r>
              <a:rPr lang="pl-PL" sz="3600" b="1" dirty="0" err="1" smtClean="0">
                <a:solidFill>
                  <a:srgbClr val="7030A0"/>
                </a:solidFill>
              </a:rPr>
              <a:t>namespace</a:t>
            </a:r>
            <a:r>
              <a:rPr lang="pl-PL" sz="3600" b="1" dirty="0" smtClean="0">
                <a:solidFill>
                  <a:srgbClr val="7030A0"/>
                </a:solidFill>
              </a:rPr>
              <a:t> </a:t>
            </a:r>
            <a:r>
              <a:rPr lang="pl-PL" sz="3600" b="1" dirty="0" err="1" smtClean="0">
                <a:solidFill>
                  <a:schemeClr val="accent5"/>
                </a:solidFill>
              </a:rPr>
              <a:t>Foo</a:t>
            </a:r>
            <a:r>
              <a:rPr lang="pl-PL" sz="3600" b="1" dirty="0" smtClean="0">
                <a:solidFill>
                  <a:schemeClr val="accent5"/>
                </a:solidFill>
              </a:rPr>
              <a:t>\Bar\Baz</a:t>
            </a:r>
            <a:r>
              <a:rPr lang="pl-PL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endParaRPr lang="pl-PL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93376" y="2808446"/>
            <a:ext cx="654538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00000"/>
              </a:lnSpc>
            </a:pPr>
            <a:r>
              <a:rPr lang="pl-PL" sz="3600" b="1" dirty="0" smtClean="0">
                <a:solidFill>
                  <a:srgbClr val="F88266"/>
                </a:solidFill>
              </a:rPr>
              <a:t>Czym są przestrzenie nazw? </a:t>
            </a:r>
            <a:endParaRPr lang="pl-PL" sz="3600" b="1" dirty="0">
              <a:solidFill>
                <a:srgbClr val="F882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04689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45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PHP </a:t>
            </a:r>
            <a:r>
              <a:rPr lang="pl-PL" dirty="0" err="1" smtClean="0"/>
              <a:t>Namespaces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Prostokąt 5"/>
          <p:cNvSpPr/>
          <p:nvPr/>
        </p:nvSpPr>
        <p:spPr>
          <a:xfrm>
            <a:off x="1148079" y="2882523"/>
            <a:ext cx="10648634" cy="80699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plik 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class.userAccount.php</a:t>
            </a:r>
            <a:endParaRPr lang="pl-PL" sz="3600" b="1" dirty="0" smtClean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 smtClean="0">
                <a:solidFill>
                  <a:srgbClr val="7030A0"/>
                </a:solidFill>
                <a:cs typeface="Courier New" panose="02070309020205020404" pitchFamily="49" charset="0"/>
              </a:rPr>
              <a:t>namespace</a:t>
            </a:r>
            <a:r>
              <a:rPr lang="pl-PL" sz="3600" b="1" dirty="0" smtClean="0">
                <a:solidFill>
                  <a:srgbClr val="7030A0"/>
                </a:solidFill>
                <a:cs typeface="Courier New" panose="02070309020205020404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User\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anose="02070309020205020404" pitchFamily="49" charset="0"/>
              </a:rPr>
              <a:t>Account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; 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 smtClean="0">
                <a:solidFill>
                  <a:srgbClr val="7030A0"/>
                </a:solidFill>
                <a:cs typeface="Courier New" pitchFamily="49" charset="0"/>
              </a:rPr>
              <a:t>class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Register 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{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en-US" sz="3600" b="1" dirty="0" smtClean="0">
                <a:solidFill>
                  <a:srgbClr val="7030A0"/>
                </a:solidFill>
                <a:cs typeface="Courier New" pitchFamily="49" charset="0"/>
              </a:rPr>
              <a:t>public </a:t>
            </a:r>
            <a:r>
              <a:rPr lang="en-US" sz="3600" b="1" dirty="0">
                <a:solidFill>
                  <a:srgbClr val="7030A0"/>
                </a:solidFill>
                <a:cs typeface="Courier New" pitchFamily="49" charset="0"/>
              </a:rPr>
              <a:t>function </a:t>
            </a:r>
            <a:r>
              <a:rPr lang="en-US" sz="3600" b="1" dirty="0" err="1" smtClean="0">
                <a:solidFill>
                  <a:schemeClr val="accent2"/>
                </a:solidFill>
                <a:cs typeface="Courier New" pitchFamily="49" charset="0"/>
              </a:rPr>
              <a:t>getFormData</a:t>
            </a:r>
            <a:r>
              <a:rPr lang="en-US" sz="3600" b="1" dirty="0" smtClean="0">
                <a:solidFill>
                  <a:schemeClr val="accent2"/>
                </a:solidFill>
                <a:cs typeface="Courier New" pitchFamily="49" charset="0"/>
              </a:rPr>
              <a:t> 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()</a:t>
            </a:r>
            <a:endParaRPr lang="en-US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{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pl-PL" sz="3600" b="1" dirty="0" smtClean="0">
                <a:solidFill>
                  <a:srgbClr val="7030A0"/>
                </a:solidFill>
                <a:cs typeface="Courier New" pitchFamily="49" charset="0"/>
              </a:rPr>
              <a:t>return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true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}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}</a:t>
            </a: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uReg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</a:t>
            </a:r>
            <a:r>
              <a:rPr lang="pl-PL" sz="3600" b="1" dirty="0" err="1" smtClean="0">
                <a:solidFill>
                  <a:srgbClr val="7030A0"/>
                </a:solidFill>
                <a:cs typeface="Courier New" pitchFamily="49" charset="0"/>
              </a:rPr>
              <a:t>new</a:t>
            </a:r>
            <a:r>
              <a:rPr lang="pl-PL" sz="3600" b="1" dirty="0" smtClean="0">
                <a:solidFill>
                  <a:srgbClr val="7030A0"/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Register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();</a:t>
            </a:r>
          </a:p>
          <a:p>
            <a:pPr indent="17463" algn="l">
              <a:lnSpc>
                <a:spcPct val="120000"/>
              </a:lnSpc>
            </a:pP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uRegAccount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 </a:t>
            </a:r>
            <a:r>
              <a:rPr lang="pl-PL" sz="3600" b="1" dirty="0" err="1" smtClean="0">
                <a:solidFill>
                  <a:srgbClr val="7030A0"/>
                </a:solidFill>
                <a:cs typeface="Courier New" pitchFamily="49" charset="0"/>
              </a:rPr>
              <a:t>new</a:t>
            </a:r>
            <a:r>
              <a:rPr lang="pl-PL" sz="3600" b="1" dirty="0" smtClean="0">
                <a:solidFill>
                  <a:srgbClr val="7030A0"/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User\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itchFamily="49" charset="0"/>
              </a:rPr>
              <a:t>Account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\Register()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  <p:sp>
        <p:nvSpPr>
          <p:cNvPr id="13" name="Łuk 6"/>
          <p:cNvSpPr/>
          <p:nvPr/>
        </p:nvSpPr>
        <p:spPr>
          <a:xfrm rot="6577873" flipH="1" flipV="1">
            <a:off x="5309524" y="8036270"/>
            <a:ext cx="2291996" cy="1921888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4" name="Shape 593"/>
          <p:cNvSpPr/>
          <p:nvPr/>
        </p:nvSpPr>
        <p:spPr>
          <a:xfrm>
            <a:off x="1363327" y="11918873"/>
            <a:ext cx="6850245" cy="947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Teraz nasza klasa to User\</a:t>
            </a: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Account</a:t>
            </a: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\Register a nie Register</a:t>
            </a:r>
            <a:endParaRPr lang="pl-PL" altLang="pl-PL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5" name="Shape 593"/>
          <p:cNvSpPr/>
          <p:nvPr/>
        </p:nvSpPr>
        <p:spPr>
          <a:xfrm>
            <a:off x="6777596" y="7194275"/>
            <a:ext cx="4381472" cy="947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Fatal error: Class 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'Register' 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not found!</a:t>
            </a:r>
            <a:endParaRPr lang="pl-PL" altLang="pl-PL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6" name="Łuk 6"/>
          <p:cNvSpPr/>
          <p:nvPr/>
        </p:nvSpPr>
        <p:spPr>
          <a:xfrm rot="5599123">
            <a:off x="7520959" y="10878903"/>
            <a:ext cx="1294524" cy="1527842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7" name="Prostokąt 5"/>
          <p:cNvSpPr/>
          <p:nvPr/>
        </p:nvSpPr>
        <p:spPr>
          <a:xfrm>
            <a:off x="12645706" y="2882523"/>
            <a:ext cx="10648634" cy="740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plik 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class.userForum.php</a:t>
            </a:r>
            <a:endParaRPr lang="pl-PL" sz="3600" b="1" dirty="0" smtClean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 smtClean="0">
                <a:solidFill>
                  <a:srgbClr val="7030A0"/>
                </a:solidFill>
                <a:cs typeface="Courier New" panose="02070309020205020404" pitchFamily="49" charset="0"/>
              </a:rPr>
              <a:t>namespace</a:t>
            </a:r>
            <a:r>
              <a:rPr lang="pl-PL" sz="3600" b="1" dirty="0" smtClean="0">
                <a:solidFill>
                  <a:srgbClr val="7030A0"/>
                </a:solidFill>
                <a:cs typeface="Courier New" panose="02070309020205020404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User\Forum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; 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 smtClean="0">
                <a:solidFill>
                  <a:srgbClr val="7030A0"/>
                </a:solidFill>
                <a:cs typeface="Courier New" pitchFamily="49" charset="0"/>
              </a:rPr>
              <a:t>class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dirty="0">
                <a:solidFill>
                  <a:schemeClr val="accent5"/>
                </a:solidFill>
                <a:cs typeface="Courier New" pitchFamily="49" charset="0"/>
              </a:rPr>
              <a:t>Register 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{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en-US" sz="3600" b="1" dirty="0" smtClean="0">
                <a:solidFill>
                  <a:srgbClr val="7030A0"/>
                </a:solidFill>
                <a:cs typeface="Courier New" pitchFamily="49" charset="0"/>
              </a:rPr>
              <a:t>public </a:t>
            </a:r>
            <a:r>
              <a:rPr lang="en-US" sz="3600" b="1" dirty="0">
                <a:solidFill>
                  <a:srgbClr val="7030A0"/>
                </a:solidFill>
                <a:cs typeface="Courier New" pitchFamily="49" charset="0"/>
              </a:rPr>
              <a:t>function </a:t>
            </a:r>
            <a:r>
              <a:rPr lang="en-US" sz="3600" b="1" dirty="0" err="1">
                <a:solidFill>
                  <a:schemeClr val="accent2"/>
                </a:solidFill>
                <a:cs typeface="Courier New" pitchFamily="49" charset="0"/>
              </a:rPr>
              <a:t>getFormData</a:t>
            </a:r>
            <a:r>
              <a:rPr lang="en-US" sz="3600" b="1" dirty="0">
                <a:solidFill>
                  <a:schemeClr val="accent2"/>
                </a:solidFill>
                <a:cs typeface="Courier New" pitchFamily="49" charset="0"/>
              </a:rPr>
              <a:t> 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()</a:t>
            </a:r>
            <a:endParaRPr lang="en-US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{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pl-PL" sz="3600" b="1" dirty="0" smtClean="0">
                <a:solidFill>
                  <a:srgbClr val="7030A0"/>
                </a:solidFill>
                <a:cs typeface="Courier New" pitchFamily="49" charset="0"/>
              </a:rPr>
              <a:t>return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true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}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}</a:t>
            </a: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uRegForum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 </a:t>
            </a:r>
            <a:r>
              <a:rPr lang="pl-PL" sz="3600" b="1" dirty="0" err="1" smtClean="0">
                <a:solidFill>
                  <a:srgbClr val="7030A0"/>
                </a:solidFill>
                <a:cs typeface="Courier New" pitchFamily="49" charset="0"/>
              </a:rPr>
              <a:t>new</a:t>
            </a:r>
            <a:r>
              <a:rPr lang="pl-PL" sz="3600" b="1" dirty="0" smtClean="0">
                <a:solidFill>
                  <a:srgbClr val="7030A0"/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User\Forum\Register()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6988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46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PHP </a:t>
            </a:r>
            <a:r>
              <a:rPr lang="pl-PL" dirty="0" err="1" smtClean="0"/>
              <a:t>Namespaces</a:t>
            </a:r>
            <a:endParaRPr lang="pl-PL" dirty="0"/>
          </a:p>
        </p:txBody>
      </p:sp>
      <p:sp>
        <p:nvSpPr>
          <p:cNvPr id="12" name="Prostokąt 5"/>
          <p:cNvSpPr/>
          <p:nvPr/>
        </p:nvSpPr>
        <p:spPr>
          <a:xfrm>
            <a:off x="1148079" y="2882523"/>
            <a:ext cx="10648634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Spróbujmy utworzyć obiekty naszych klas</a:t>
            </a: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i</a:t>
            </a:r>
            <a:r>
              <a:rPr lang="pl-PL" sz="3600" b="1" dirty="0" err="1" smtClean="0">
                <a:solidFill>
                  <a:srgbClr val="7030A0"/>
                </a:solidFill>
                <a:cs typeface="Courier New" panose="02070309020205020404" pitchFamily="49" charset="0"/>
              </a:rPr>
              <a:t>nclude</a:t>
            </a:r>
            <a:r>
              <a:rPr lang="pl-PL" sz="3600" b="1" dirty="0" smtClean="0">
                <a:solidFill>
                  <a:srgbClr val="7030A0"/>
                </a:solidFill>
                <a:cs typeface="Courier New" panose="02070309020205020404" pitchFamily="49" charset="0"/>
              </a:rPr>
              <a:t>(</a:t>
            </a:r>
            <a:r>
              <a:rPr lang="pl-PL" sz="3600" b="1" dirty="0" smtClean="0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dirty="0" err="1" smtClean="0">
                <a:solidFill>
                  <a:schemeClr val="accent6"/>
                </a:solidFill>
                <a:cs typeface="Courier New" panose="02070309020205020404" pitchFamily="49" charset="0"/>
              </a:rPr>
              <a:t>class.userAccount.php</a:t>
            </a:r>
            <a:r>
              <a:rPr lang="pl-PL" sz="3600" b="1" dirty="0" smtClean="0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dirty="0" smtClean="0">
                <a:solidFill>
                  <a:srgbClr val="7030A0"/>
                </a:solidFill>
                <a:cs typeface="Courier New" panose="02070309020205020404" pitchFamily="49" charset="0"/>
              </a:rPr>
              <a:t>)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; </a:t>
            </a:r>
          </a:p>
          <a:p>
            <a:pPr indent="17463" algn="l">
              <a:lnSpc>
                <a:spcPct val="120000"/>
              </a:lnSpc>
            </a:pPr>
            <a:r>
              <a:rPr lang="pl-PL" sz="3600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include</a:t>
            </a:r>
            <a:r>
              <a:rPr lang="pl-PL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(</a:t>
            </a:r>
            <a:r>
              <a:rPr lang="pl-PL" sz="3600" b="1" dirty="0" smtClean="0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dirty="0" err="1" smtClean="0">
                <a:solidFill>
                  <a:schemeClr val="accent6"/>
                </a:solidFill>
                <a:cs typeface="Courier New" panose="02070309020205020404" pitchFamily="49" charset="0"/>
              </a:rPr>
              <a:t>class.userForum.php</a:t>
            </a:r>
            <a:r>
              <a:rPr lang="pl-PL" sz="3600" b="1" dirty="0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)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; </a:t>
            </a: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uRegAccount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 </a:t>
            </a:r>
            <a:r>
              <a:rPr lang="pl-PL" sz="3600" b="1" dirty="0" err="1">
                <a:solidFill>
                  <a:srgbClr val="7030A0"/>
                </a:solidFill>
                <a:cs typeface="Courier New" pitchFamily="49" charset="0"/>
              </a:rPr>
              <a:t>new</a:t>
            </a:r>
            <a:r>
              <a:rPr lang="pl-PL" sz="3600" b="1" dirty="0">
                <a:solidFill>
                  <a:srgbClr val="7030A0"/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User\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itchFamily="49" charset="0"/>
              </a:rPr>
              <a:t>Account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\Register()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uRegForum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 </a:t>
            </a:r>
            <a:r>
              <a:rPr lang="pl-PL" sz="3600" b="1" dirty="0" err="1">
                <a:solidFill>
                  <a:srgbClr val="7030A0"/>
                </a:solidFill>
                <a:cs typeface="Courier New" pitchFamily="49" charset="0"/>
              </a:rPr>
              <a:t>new</a:t>
            </a:r>
            <a:r>
              <a:rPr lang="pl-PL" sz="3600" b="1" dirty="0">
                <a:solidFill>
                  <a:srgbClr val="7030A0"/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User\Forum\Register</a:t>
            </a:r>
            <a:r>
              <a:rPr lang="pl-PL" sz="3600" b="1" dirty="0">
                <a:solidFill>
                  <a:schemeClr val="accent5"/>
                </a:solidFill>
                <a:cs typeface="Courier New" pitchFamily="49" charset="0"/>
              </a:rPr>
              <a:t>()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  <p:sp>
        <p:nvSpPr>
          <p:cNvPr id="14" name="Shape 593"/>
          <p:cNvSpPr/>
          <p:nvPr/>
        </p:nvSpPr>
        <p:spPr>
          <a:xfrm>
            <a:off x="1651515" y="8729828"/>
            <a:ext cx="7505217" cy="18959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Utworzyliśmy obiekty klas o takiej samej nazwie dzięki przestrzeniom nazw.</a:t>
            </a:r>
          </a:p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Gdybyśmy ich nie użyli otrzymalibyśmy błąd</a:t>
            </a:r>
          </a:p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Fatal</a:t>
            </a: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error: </a:t>
            </a: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Cannot</a:t>
            </a: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redeclare</a:t>
            </a: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class</a:t>
            </a: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Register</a:t>
            </a:r>
            <a:endParaRPr lang="pl-PL" altLang="pl-PL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6" name="Łuk 6"/>
          <p:cNvSpPr/>
          <p:nvPr/>
        </p:nvSpPr>
        <p:spPr>
          <a:xfrm rot="5599123">
            <a:off x="8470823" y="7565915"/>
            <a:ext cx="1294524" cy="1527842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74936662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47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PHP </a:t>
            </a:r>
            <a:r>
              <a:rPr lang="pl-PL" dirty="0" err="1" smtClean="0"/>
              <a:t>Namespaces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Prostokąt 5"/>
          <p:cNvSpPr/>
          <p:nvPr/>
        </p:nvSpPr>
        <p:spPr>
          <a:xfrm>
            <a:off x="1148079" y="2882523"/>
            <a:ext cx="10648634" cy="10064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Może się zdarzyć iż nasza przestrzeń nazw będzie bardzo długa co może spowodować nie czytelność kodu.</a:t>
            </a:r>
          </a:p>
          <a:p>
            <a:pPr indent="17463" algn="l">
              <a:lnSpc>
                <a:spcPct val="120000"/>
              </a:lnSpc>
            </a:pPr>
            <a:endParaRPr lang="pl-PL" sz="3600" dirty="0" smtClean="0">
              <a:solidFill>
                <a:schemeClr val="tx1">
                  <a:lumMod val="65000"/>
                  <a:lumOff val="35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plik 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class.userAccountDhl.php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 smtClean="0">
                <a:solidFill>
                  <a:srgbClr val="7030A0"/>
                </a:solidFill>
                <a:cs typeface="Courier New" panose="02070309020205020404" pitchFamily="49" charset="0"/>
              </a:rPr>
              <a:t>namespace</a:t>
            </a:r>
            <a:r>
              <a:rPr lang="pl-PL" sz="3600" b="1" dirty="0" smtClean="0">
                <a:solidFill>
                  <a:srgbClr val="7030A0"/>
                </a:solidFill>
                <a:cs typeface="Courier New" panose="02070309020205020404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User\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anose="02070309020205020404" pitchFamily="49" charset="0"/>
              </a:rPr>
              <a:t>Account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\Shop\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anose="02070309020205020404" pitchFamily="49" charset="0"/>
              </a:rPr>
              <a:t>Shipping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anose="02070309020205020404" pitchFamily="49" charset="0"/>
              </a:rPr>
              <a:t>Dhl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; 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 smtClean="0">
                <a:solidFill>
                  <a:srgbClr val="7030A0"/>
                </a:solidFill>
                <a:cs typeface="Courier New" pitchFamily="49" charset="0"/>
              </a:rPr>
              <a:t>class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itchFamily="49" charset="0"/>
              </a:rPr>
              <a:t>SendParcel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{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en-US" sz="3600" b="1" dirty="0" smtClean="0">
                <a:solidFill>
                  <a:srgbClr val="7030A0"/>
                </a:solidFill>
                <a:cs typeface="Courier New" pitchFamily="49" charset="0"/>
              </a:rPr>
              <a:t>public </a:t>
            </a:r>
            <a:r>
              <a:rPr lang="en-US" sz="3600" b="1" dirty="0">
                <a:solidFill>
                  <a:srgbClr val="7030A0"/>
                </a:solidFill>
                <a:cs typeface="Courier New" pitchFamily="49" charset="0"/>
              </a:rPr>
              <a:t>function </a:t>
            </a:r>
            <a:r>
              <a:rPr lang="en-US" sz="3600" b="1" dirty="0" err="1" smtClean="0">
                <a:solidFill>
                  <a:schemeClr val="accent2"/>
                </a:solidFill>
                <a:cs typeface="Courier New" pitchFamily="49" charset="0"/>
              </a:rPr>
              <a:t>prepareParcel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()</a:t>
            </a:r>
            <a:endParaRPr lang="en-US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{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pl-PL" sz="3600" b="1" dirty="0" smtClean="0">
                <a:solidFill>
                  <a:srgbClr val="7030A0"/>
                </a:solidFill>
                <a:cs typeface="Courier New" pitchFamily="49" charset="0"/>
              </a:rPr>
              <a:t>return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true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}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}</a:t>
            </a: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dhl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new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User\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itchFamily="49" charset="0"/>
              </a:rPr>
              <a:t>Account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\Shop\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itchFamily="49" charset="0"/>
              </a:rPr>
              <a:t>Shipping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itchFamily="49" charset="0"/>
              </a:rPr>
              <a:t>Dhl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itchFamily="49" charset="0"/>
              </a:rPr>
              <a:t>SendParcel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()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  <p:sp>
        <p:nvSpPr>
          <p:cNvPr id="14" name="Shape 593"/>
          <p:cNvSpPr/>
          <p:nvPr/>
        </p:nvSpPr>
        <p:spPr>
          <a:xfrm>
            <a:off x="5256762" y="9658021"/>
            <a:ext cx="6850245" cy="1421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Nasz kod staje się nie czytelny a co w wypadku jeśli będziemy mieli kilkanaście klas</a:t>
            </a:r>
            <a:endParaRPr lang="pl-PL" altLang="pl-PL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6" name="Łuk 6"/>
          <p:cNvSpPr/>
          <p:nvPr/>
        </p:nvSpPr>
        <p:spPr>
          <a:xfrm rot="16762983">
            <a:off x="6354420" y="10874804"/>
            <a:ext cx="1739155" cy="1236202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7" name="Prostokąt 5"/>
          <p:cNvSpPr/>
          <p:nvPr/>
        </p:nvSpPr>
        <p:spPr>
          <a:xfrm>
            <a:off x="12645706" y="2882523"/>
            <a:ext cx="10648634" cy="4745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Dyrektywa </a:t>
            </a:r>
            <a:r>
              <a:rPr lang="pl-PL" sz="36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use</a:t>
            </a:r>
            <a:r>
              <a:rPr lang="pl-PL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pozwala zdefiniować jakiej przestrzeni nazw aktualnie używamy</a:t>
            </a: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u</a:t>
            </a:r>
            <a:r>
              <a:rPr lang="pl-PL" sz="3600" b="1" dirty="0" err="1" smtClean="0">
                <a:solidFill>
                  <a:srgbClr val="7030A0"/>
                </a:solidFill>
                <a:cs typeface="Courier New" panose="02070309020205020404" pitchFamily="49" charset="0"/>
              </a:rPr>
              <a:t>se</a:t>
            </a:r>
            <a:r>
              <a:rPr lang="pl-PL" sz="3600" b="1" dirty="0" smtClean="0">
                <a:solidFill>
                  <a:srgbClr val="7030A0"/>
                </a:solidFill>
                <a:cs typeface="Courier New" panose="02070309020205020404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User\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anose="02070309020205020404" pitchFamily="49" charset="0"/>
              </a:rPr>
              <a:t>Account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\Shop\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anose="02070309020205020404" pitchFamily="49" charset="0"/>
              </a:rPr>
              <a:t>Shipping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anose="02070309020205020404" pitchFamily="49" charset="0"/>
              </a:rPr>
              <a:t>Dhl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; </a:t>
            </a:r>
          </a:p>
          <a:p>
            <a:pPr indent="17463" algn="l">
              <a:lnSpc>
                <a:spcPct val="120000"/>
              </a:lnSpc>
            </a:pPr>
            <a:r>
              <a:rPr lang="pl-PL" sz="3600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include</a:t>
            </a:r>
            <a:r>
              <a:rPr lang="pl-PL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(</a:t>
            </a:r>
            <a:r>
              <a:rPr lang="pl-PL" sz="3600" b="1" dirty="0" smtClean="0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dirty="0" err="1" smtClean="0">
                <a:solidFill>
                  <a:schemeClr val="accent6"/>
                </a:solidFill>
                <a:cs typeface="Courier New" panose="02070309020205020404" pitchFamily="49" charset="0"/>
              </a:rPr>
              <a:t>class.userAccountDhl.php</a:t>
            </a:r>
            <a:r>
              <a:rPr lang="pl-PL" sz="3600" b="1" dirty="0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)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; </a:t>
            </a: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dhl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 </a:t>
            </a:r>
            <a:r>
              <a:rPr lang="pl-PL" sz="3600" b="1" dirty="0" err="1" smtClean="0">
                <a:solidFill>
                  <a:srgbClr val="7030A0"/>
                </a:solidFill>
                <a:cs typeface="Courier New" pitchFamily="49" charset="0"/>
              </a:rPr>
              <a:t>new</a:t>
            </a:r>
            <a:r>
              <a:rPr lang="pl-PL" sz="3600" b="1" dirty="0" smtClean="0">
                <a:solidFill>
                  <a:srgbClr val="7030A0"/>
                </a:solidFill>
                <a:cs typeface="Courier New" pitchFamily="49" charset="0"/>
              </a:rPr>
              <a:t> 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itchFamily="49" charset="0"/>
              </a:rPr>
              <a:t>SendParcel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()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  <p:sp>
        <p:nvSpPr>
          <p:cNvPr id="18" name="Shape 593"/>
          <p:cNvSpPr/>
          <p:nvPr/>
        </p:nvSpPr>
        <p:spPr>
          <a:xfrm>
            <a:off x="12664749" y="8898153"/>
            <a:ext cx="10296851" cy="1421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Używając dyrektywy </a:t>
            </a:r>
            <a:r>
              <a:rPr lang="pl-PL" altLang="pl-PL" sz="28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use</a:t>
            </a:r>
            <a:r>
              <a:rPr lang="pl-PL" altLang="pl-PL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PHP wie, że chodzi nam o klasę</a:t>
            </a:r>
          </a:p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SendParcel</a:t>
            </a: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która posiada przestrzeń nazw</a:t>
            </a:r>
          </a:p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User\</a:t>
            </a: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Account</a:t>
            </a: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\Shop\</a:t>
            </a: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Shipping</a:t>
            </a: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\</a:t>
            </a: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Dhl</a:t>
            </a:r>
            <a:endParaRPr lang="pl-PL" altLang="pl-PL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9" name="Łuk 6"/>
          <p:cNvSpPr/>
          <p:nvPr/>
        </p:nvSpPr>
        <p:spPr>
          <a:xfrm rot="5599123">
            <a:off x="15310291" y="7396525"/>
            <a:ext cx="1294524" cy="1527842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65213621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48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PHP </a:t>
            </a:r>
            <a:r>
              <a:rPr lang="pl-PL" dirty="0" err="1" smtClean="0"/>
              <a:t>Namespaces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Prostokąt 5"/>
          <p:cNvSpPr/>
          <p:nvPr/>
        </p:nvSpPr>
        <p:spPr>
          <a:xfrm>
            <a:off x="1148079" y="2882523"/>
            <a:ext cx="10648634" cy="8734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W sytuacji jeśli mamy 2 klasy o tej samej nazwie i chcemy użyć dyrektywy </a:t>
            </a:r>
            <a:r>
              <a:rPr lang="pl-PL" sz="36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use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 jest to możliwe ale musimy skorzystać z aliasów nazw.</a:t>
            </a:r>
          </a:p>
          <a:p>
            <a:pPr indent="17463" algn="l">
              <a:lnSpc>
                <a:spcPct val="120000"/>
              </a:lnSpc>
            </a:pPr>
            <a:endParaRPr lang="pl-PL" sz="3600" dirty="0" smtClean="0">
              <a:solidFill>
                <a:schemeClr val="tx1">
                  <a:lumMod val="65000"/>
                  <a:lumOff val="35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use</a:t>
            </a:r>
            <a:r>
              <a:rPr lang="pl-PL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User\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anose="02070309020205020404" pitchFamily="49" charset="0"/>
              </a:rPr>
              <a:t>Account</a:t>
            </a:r>
            <a:r>
              <a:rPr lang="pl-PL" sz="3600" b="1" dirty="0">
                <a:solidFill>
                  <a:schemeClr val="accent5"/>
                </a:solidFill>
                <a:cs typeface="Courier New" panose="02070309020205020404" pitchFamily="49" charset="0"/>
              </a:rPr>
              <a:t> 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as 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UA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; 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use</a:t>
            </a:r>
            <a:r>
              <a:rPr lang="pl-PL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User\Forum 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as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 UF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; 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endParaRPr lang="pl-PL" sz="3600" dirty="0" smtClean="0">
              <a:solidFill>
                <a:schemeClr val="tx1">
                  <a:lumMod val="65000"/>
                  <a:lumOff val="35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include</a:t>
            </a:r>
            <a:r>
              <a:rPr lang="pl-PL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(</a:t>
            </a:r>
            <a:r>
              <a:rPr lang="pl-PL" sz="3600" b="1" dirty="0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dirty="0" err="1">
                <a:solidFill>
                  <a:schemeClr val="accent6"/>
                </a:solidFill>
                <a:cs typeface="Courier New" panose="02070309020205020404" pitchFamily="49" charset="0"/>
              </a:rPr>
              <a:t>class.userAccount.php</a:t>
            </a:r>
            <a:r>
              <a:rPr lang="pl-PL" sz="3600" b="1" dirty="0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)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; </a:t>
            </a:r>
          </a:p>
          <a:p>
            <a:pPr indent="17463" algn="l">
              <a:lnSpc>
                <a:spcPct val="120000"/>
              </a:lnSpc>
            </a:pPr>
            <a:r>
              <a:rPr lang="pl-PL" sz="3600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include</a:t>
            </a:r>
            <a:r>
              <a:rPr lang="pl-PL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(</a:t>
            </a:r>
            <a:r>
              <a:rPr lang="pl-PL" sz="3600" b="1" dirty="0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dirty="0" err="1">
                <a:solidFill>
                  <a:schemeClr val="accent6"/>
                </a:solidFill>
                <a:cs typeface="Courier New" panose="02070309020205020404" pitchFamily="49" charset="0"/>
              </a:rPr>
              <a:t>class.userForum.php</a:t>
            </a:r>
            <a:r>
              <a:rPr lang="pl-PL" sz="3600" b="1" dirty="0">
                <a:solidFill>
                  <a:schemeClr val="accent6"/>
                </a:solidFill>
                <a:cs typeface="Courier New" panose="02070309020205020404" pitchFamily="49" charset="0"/>
              </a:rPr>
              <a:t>'</a:t>
            </a:r>
            <a:r>
              <a:rPr lang="pl-PL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)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; </a:t>
            </a: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uRegAccount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=  </a:t>
            </a:r>
            <a:r>
              <a:rPr lang="pl-PL" sz="3600" b="1" dirty="0" err="1">
                <a:solidFill>
                  <a:srgbClr val="7030A0"/>
                </a:solidFill>
                <a:cs typeface="Courier New" panose="02070309020205020404" pitchFamily="49" charset="0"/>
              </a:rPr>
              <a:t>new</a:t>
            </a:r>
            <a:r>
              <a:rPr lang="pl-PL" sz="3600" b="1" dirty="0">
                <a:solidFill>
                  <a:srgbClr val="7030A0"/>
                </a:solidFill>
                <a:cs typeface="Courier New" panose="02070309020205020404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UA\Register()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uRegForum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 </a:t>
            </a:r>
            <a:r>
              <a:rPr lang="pl-PL" sz="3600" b="1" dirty="0" err="1">
                <a:solidFill>
                  <a:srgbClr val="7030A0"/>
                </a:solidFill>
                <a:cs typeface="Courier New" pitchFamily="49" charset="0"/>
              </a:rPr>
              <a:t>new</a:t>
            </a:r>
            <a:r>
              <a:rPr lang="pl-PL" sz="3600" b="1" dirty="0">
                <a:solidFill>
                  <a:srgbClr val="7030A0"/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UF\Register</a:t>
            </a:r>
            <a:r>
              <a:rPr lang="pl-PL" sz="3600" b="1" dirty="0">
                <a:solidFill>
                  <a:schemeClr val="accent5"/>
                </a:solidFill>
                <a:cs typeface="Courier New" pitchFamily="49" charset="0"/>
              </a:rPr>
              <a:t>()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  <p:sp>
        <p:nvSpPr>
          <p:cNvPr id="14" name="Shape 593"/>
          <p:cNvSpPr/>
          <p:nvPr/>
        </p:nvSpPr>
        <p:spPr>
          <a:xfrm>
            <a:off x="1148079" y="11567711"/>
            <a:ext cx="6850245" cy="1421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Korzystamy zarówno z przestrzeni nazw</a:t>
            </a:r>
          </a:p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i aliasów aby wykluczyć błąd tej samej nazwy klasy.</a:t>
            </a:r>
            <a:endParaRPr lang="pl-PL" altLang="pl-PL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6" name="Łuk 6"/>
          <p:cNvSpPr/>
          <p:nvPr/>
        </p:nvSpPr>
        <p:spPr>
          <a:xfrm rot="5022582">
            <a:off x="7206623" y="11174542"/>
            <a:ext cx="1494615" cy="796911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691025"/>
              <a:gd name="connsiteY0" fmla="*/ 166557 h 2695393"/>
              <a:gd name="connsiteX1" fmla="*/ 1632097 w 1691025"/>
              <a:gd name="connsiteY1" fmla="*/ 2569579 h 2695393"/>
              <a:gd name="connsiteX2" fmla="*/ 1 w 1691025"/>
              <a:gd name="connsiteY2" fmla="*/ 2569579 h 2695393"/>
              <a:gd name="connsiteX3" fmla="*/ 0 w 1691025"/>
              <a:gd name="connsiteY3" fmla="*/ 166557 h 2695393"/>
              <a:gd name="connsiteX0" fmla="*/ 180320 w 1691025"/>
              <a:gd name="connsiteY0" fmla="*/ 0 h 2695393"/>
              <a:gd name="connsiteX1" fmla="*/ 1691025 w 1691025"/>
              <a:gd name="connsiteY1" fmla="*/ 2695394 h 269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91025" h="2695393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691025" h="2695393" fill="none">
                <a:moveTo>
                  <a:pt x="180320" y="0"/>
                </a:moveTo>
                <a:cubicBezTo>
                  <a:pt x="1139692" y="225418"/>
                  <a:pt x="1397529" y="1495247"/>
                  <a:pt x="1691025" y="2695394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7" name="Prostokąt 5"/>
          <p:cNvSpPr/>
          <p:nvPr/>
        </p:nvSpPr>
        <p:spPr>
          <a:xfrm>
            <a:off x="12645706" y="2882523"/>
            <a:ext cx="10648634" cy="2751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Dzięki połączeniu przestrzeni nazw, dyrektywy </a:t>
            </a:r>
            <a:r>
              <a:rPr lang="pl-PL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use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 oraz aliasów możemy tworzyć czytelny kod bez obaw o jego kolizję z innymi klasami o tych samych nazwach.</a:t>
            </a:r>
            <a:endParaRPr lang="pl-PL" sz="3600" b="1" dirty="0" smtClean="0">
              <a:solidFill>
                <a:schemeClr val="tx1">
                  <a:lumMod val="65000"/>
                  <a:lumOff val="35000"/>
                </a:schemeClr>
              </a:solidFill>
              <a:cs typeface="Courier New" panose="02070309020205020404" pitchFamily="49" charset="0"/>
            </a:endParaRPr>
          </a:p>
        </p:txBody>
      </p:sp>
      <p:sp>
        <p:nvSpPr>
          <p:cNvPr id="11" name="Łuk 6"/>
          <p:cNvSpPr/>
          <p:nvPr/>
        </p:nvSpPr>
        <p:spPr>
          <a:xfrm rot="17987137">
            <a:off x="6543247" y="4804205"/>
            <a:ext cx="1552891" cy="1296730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691025"/>
              <a:gd name="connsiteY0" fmla="*/ 166557 h 2695393"/>
              <a:gd name="connsiteX1" fmla="*/ 1632097 w 1691025"/>
              <a:gd name="connsiteY1" fmla="*/ 2569579 h 2695393"/>
              <a:gd name="connsiteX2" fmla="*/ 1 w 1691025"/>
              <a:gd name="connsiteY2" fmla="*/ 2569579 h 2695393"/>
              <a:gd name="connsiteX3" fmla="*/ 0 w 1691025"/>
              <a:gd name="connsiteY3" fmla="*/ 166557 h 2695393"/>
              <a:gd name="connsiteX0" fmla="*/ 180320 w 1691025"/>
              <a:gd name="connsiteY0" fmla="*/ 0 h 2695393"/>
              <a:gd name="connsiteX1" fmla="*/ 1691025 w 1691025"/>
              <a:gd name="connsiteY1" fmla="*/ 2695394 h 269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91025" h="2695393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691025" h="2695393" fill="none">
                <a:moveTo>
                  <a:pt x="180320" y="0"/>
                </a:moveTo>
                <a:cubicBezTo>
                  <a:pt x="1139692" y="225418"/>
                  <a:pt x="1397529" y="1495247"/>
                  <a:pt x="1691025" y="2695394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3" name="Shape 593"/>
          <p:cNvSpPr/>
          <p:nvPr/>
        </p:nvSpPr>
        <p:spPr>
          <a:xfrm>
            <a:off x="8268107" y="4978594"/>
            <a:ext cx="3220800" cy="947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Nasza przestrzeń ma alias UA</a:t>
            </a:r>
            <a:endParaRPr lang="pl-PL" altLang="pl-PL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1551346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49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PHP </a:t>
            </a:r>
            <a:r>
              <a:rPr lang="pl-PL" dirty="0" err="1" smtClean="0"/>
              <a:t>Namespaces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Prostokąt 5"/>
          <p:cNvSpPr/>
          <p:nvPr/>
        </p:nvSpPr>
        <p:spPr>
          <a:xfrm>
            <a:off x="1148079" y="2882523"/>
            <a:ext cx="10648634" cy="10064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Dlaczego tak ważne jest aby nazwy przestrzeni nazw były zgodne ze strukturą katalogów.</a:t>
            </a:r>
          </a:p>
          <a:p>
            <a:pPr indent="17463" algn="l">
              <a:lnSpc>
                <a:spcPct val="120000"/>
              </a:lnSpc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Załóżmy następującą strukturę katalogów:</a:t>
            </a:r>
          </a:p>
          <a:p>
            <a:pPr indent="17463" algn="l">
              <a:lnSpc>
                <a:spcPct val="120000"/>
              </a:lnSpc>
            </a:pPr>
            <a:endParaRPr lang="pl-PL" sz="3600" dirty="0" smtClean="0">
              <a:solidFill>
                <a:schemeClr val="tx1">
                  <a:lumMod val="65000"/>
                  <a:lumOff val="35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de-DE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classes</a:t>
            </a:r>
            <a:r>
              <a:rPr lang="de-DE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de-DE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de-DE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|__ User</a:t>
            </a:r>
          </a:p>
          <a:p>
            <a:pPr indent="17463" algn="l">
              <a:lnSpc>
                <a:spcPct val="120000"/>
              </a:lnSpc>
            </a:pPr>
            <a:r>
              <a:rPr lang="de-DE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|____ Account</a:t>
            </a:r>
            <a:r>
              <a:rPr lang="de-DE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de-DE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de-DE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|______ </a:t>
            </a:r>
            <a:r>
              <a:rPr lang="de-DE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Register.php</a:t>
            </a:r>
            <a:endParaRPr lang="de-DE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indent="17463" algn="l">
              <a:lnSpc>
                <a:spcPct val="120000"/>
              </a:lnSpc>
            </a:pPr>
            <a:r>
              <a:rPr lang="de-DE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|____ </a:t>
            </a:r>
            <a:r>
              <a:rPr lang="de-DE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Forum</a:t>
            </a:r>
            <a:r>
              <a:rPr lang="de-DE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de-DE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de-DE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|______ </a:t>
            </a:r>
            <a:r>
              <a:rPr lang="de-DE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Register.php</a:t>
            </a:r>
            <a:r>
              <a:rPr lang="de-DE" sz="3600" dirty="0"/>
              <a:t/>
            </a:r>
            <a:br>
              <a:rPr lang="de-DE" sz="3600" dirty="0"/>
            </a:br>
            <a:endParaRPr lang="de-DE" sz="3600" dirty="0" smtClean="0"/>
          </a:p>
          <a:p>
            <a:pPr indent="17463" algn="l">
              <a:lnSpc>
                <a:spcPct val="120000"/>
              </a:lnSpc>
            </a:pPr>
            <a:r>
              <a:rPr lang="de-DE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Nasza</a:t>
            </a:r>
            <a:r>
              <a:rPr lang="de-DE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de-DE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przestrzeń</a:t>
            </a:r>
            <a:r>
              <a:rPr lang="de-DE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de-DE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to</a:t>
            </a:r>
            <a:r>
              <a:rPr lang="de-DE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de-DE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przykładowo</a:t>
            </a:r>
            <a:endParaRPr lang="pl-PL" sz="3600" dirty="0" smtClean="0">
              <a:solidFill>
                <a:schemeClr val="tx1">
                  <a:lumMod val="65000"/>
                  <a:lumOff val="35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User\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anose="02070309020205020404" pitchFamily="49" charset="0"/>
              </a:rPr>
              <a:t>Account</a:t>
            </a:r>
            <a:r>
              <a:rPr lang="pl-PL" sz="3600" b="1" dirty="0" smtClean="0">
                <a:solidFill>
                  <a:schemeClr val="accent5"/>
                </a:solidFill>
                <a:cs typeface="Courier New" panose="02070309020205020404" pitchFamily="49" charset="0"/>
              </a:rPr>
              <a:t> 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i plik z klasą z tej przestrzeni znajduje się w katalogu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classes</a:t>
            </a:r>
            <a:r>
              <a:rPr lang="pl-PL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/User/</a:t>
            </a:r>
            <a:r>
              <a:rPr lang="pl-PL" sz="36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Account</a:t>
            </a:r>
            <a:r>
              <a:rPr lang="pl-PL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/</a:t>
            </a:r>
            <a:r>
              <a:rPr lang="pl-PL" sz="36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Register.php</a:t>
            </a:r>
            <a:endParaRPr lang="pl-PL" sz="3600" b="1" dirty="0">
              <a:solidFill>
                <a:schemeClr val="tx1">
                  <a:lumMod val="65000"/>
                  <a:lumOff val="35000"/>
                </a:schemeClr>
              </a:solidFill>
              <a:cs typeface="Courier New" panose="02070309020205020404" pitchFamily="49" charset="0"/>
            </a:endParaRPr>
          </a:p>
        </p:txBody>
      </p:sp>
      <p:sp>
        <p:nvSpPr>
          <p:cNvPr id="14" name="Shape 593"/>
          <p:cNvSpPr/>
          <p:nvPr/>
        </p:nvSpPr>
        <p:spPr>
          <a:xfrm>
            <a:off x="12801601" y="10303266"/>
            <a:ext cx="10414000" cy="1421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Dzięki zachowaniu nazw przestrzeni zgodnych ze strukturą katalogów funkcja __</a:t>
            </a: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autoload</a:t>
            </a: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wie, że ma załadować plik </a:t>
            </a: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Register.php</a:t>
            </a:r>
            <a:r>
              <a:rPr lang="pl-PL" altLang="pl-PL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z katalogów User/</a:t>
            </a:r>
            <a:r>
              <a:rPr lang="pl-PL" altLang="pl-PL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Account</a:t>
            </a:r>
            <a:endParaRPr lang="pl-PL" altLang="pl-PL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6" name="Łuk 6"/>
          <p:cNvSpPr/>
          <p:nvPr/>
        </p:nvSpPr>
        <p:spPr>
          <a:xfrm rot="6082542">
            <a:off x="18561739" y="9093591"/>
            <a:ext cx="1494615" cy="796911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691025"/>
              <a:gd name="connsiteY0" fmla="*/ 166557 h 2695393"/>
              <a:gd name="connsiteX1" fmla="*/ 1632097 w 1691025"/>
              <a:gd name="connsiteY1" fmla="*/ 2569579 h 2695393"/>
              <a:gd name="connsiteX2" fmla="*/ 1 w 1691025"/>
              <a:gd name="connsiteY2" fmla="*/ 2569579 h 2695393"/>
              <a:gd name="connsiteX3" fmla="*/ 0 w 1691025"/>
              <a:gd name="connsiteY3" fmla="*/ 166557 h 2695393"/>
              <a:gd name="connsiteX0" fmla="*/ 180320 w 1691025"/>
              <a:gd name="connsiteY0" fmla="*/ 0 h 2695393"/>
              <a:gd name="connsiteX1" fmla="*/ 1691025 w 1691025"/>
              <a:gd name="connsiteY1" fmla="*/ 2695394 h 269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91025" h="2695393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691025" h="2695393" fill="none">
                <a:moveTo>
                  <a:pt x="180320" y="0"/>
                </a:moveTo>
                <a:cubicBezTo>
                  <a:pt x="1139692" y="225418"/>
                  <a:pt x="1397529" y="1495247"/>
                  <a:pt x="1691025" y="2695394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7" name="Prostokąt 5"/>
          <p:cNvSpPr/>
          <p:nvPr/>
        </p:nvSpPr>
        <p:spPr>
          <a:xfrm>
            <a:off x="12645706" y="2882523"/>
            <a:ext cx="11433494" cy="60755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7463" algn="l">
              <a:lnSpc>
                <a:spcPct val="120000"/>
              </a:lnSpc>
            </a:pP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Możemy skorzystać teraz z </a:t>
            </a:r>
            <a:r>
              <a:rPr lang="pl-PL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fukcji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pl-PL" sz="36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anose="02070309020205020404" pitchFamily="49" charset="0"/>
              </a:rPr>
              <a:t>autoload</a:t>
            </a:r>
            <a:endParaRPr lang="pl-PL" sz="3600" b="1" dirty="0" smtClean="0">
              <a:solidFill>
                <a:schemeClr val="tx1">
                  <a:lumMod val="65000"/>
                  <a:lumOff val="35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tx1">
                  <a:lumMod val="65000"/>
                  <a:lumOff val="35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</a:rPr>
              <a:t>function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pl-PL" sz="3600" b="1" dirty="0">
                <a:solidFill>
                  <a:srgbClr val="7030A0"/>
                </a:solidFill>
              </a:rPr>
              <a:t>__</a:t>
            </a:r>
            <a:r>
              <a:rPr lang="pl-PL" sz="3600" b="1" dirty="0" err="1">
                <a:solidFill>
                  <a:srgbClr val="7030A0"/>
                </a:solidFill>
              </a:rPr>
              <a:t>autoload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</a:rPr>
              <a:t>($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</a:rPr>
              <a:t>class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</a:rPr>
              <a:t>)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/>
            </a:r>
            <a:br>
              <a:rPr lang="pl-PL" sz="36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pPr indent="17463" algn="l">
              <a:lnSpc>
                <a:spcPct val="120000"/>
              </a:lnSpc>
            </a:pPr>
            <a:r>
              <a:rPr lang="pl-PL" sz="3600" smtClean="0"/>
              <a:t>    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</a:rPr>
              <a:t>$cl 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</a:rPr>
              <a:t>= </a:t>
            </a:r>
            <a:r>
              <a:rPr lang="pl-PL" sz="3600" b="1" dirty="0" err="1" smtClean="0">
                <a:solidFill>
                  <a:srgbClr val="7030A0"/>
                </a:solidFill>
              </a:rPr>
              <a:t>str_replace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pl-PL" sz="3600" b="1" dirty="0" smtClean="0">
                <a:solidFill>
                  <a:schemeClr val="accent6"/>
                </a:solidFill>
              </a:rPr>
              <a:t>'\\'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lang="pl-PL" sz="3600" b="1" dirty="0" smtClean="0">
                <a:solidFill>
                  <a:schemeClr val="accent6"/>
                </a:solidFill>
              </a:rPr>
              <a:t>'/'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pl-PL" sz="3600" b="1" dirty="0" err="1" smtClean="0">
                <a:solidFill>
                  <a:schemeClr val="bg2">
                    <a:lumMod val="50000"/>
                  </a:schemeClr>
                </a:solidFill>
              </a:rPr>
              <a:t>class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</a:rPr>
              <a:t>);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    </a:t>
            </a:r>
            <a:r>
              <a:rPr lang="pl-PL" sz="3600" b="1" dirty="0" err="1">
                <a:solidFill>
                  <a:srgbClr val="7030A0"/>
                </a:solidFill>
              </a:rPr>
              <a:t>require_once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(__DIR__.</a:t>
            </a:r>
            <a:r>
              <a:rPr lang="pl-PL" sz="3600" b="1" dirty="0">
                <a:solidFill>
                  <a:schemeClr val="accent6"/>
                </a:solidFill>
              </a:rPr>
              <a:t>'/</a:t>
            </a:r>
            <a:r>
              <a:rPr lang="pl-PL" sz="3600" b="1" dirty="0" err="1">
                <a:solidFill>
                  <a:schemeClr val="accent6"/>
                </a:solidFill>
              </a:rPr>
              <a:t>classes</a:t>
            </a:r>
            <a:r>
              <a:rPr lang="pl-PL" sz="3600" b="1" dirty="0">
                <a:solidFill>
                  <a:schemeClr val="accent6"/>
                </a:solidFill>
              </a:rPr>
              <a:t>/'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 . $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</a:rPr>
              <a:t>cl. </a:t>
            </a:r>
            <a:r>
              <a:rPr lang="pl-PL" sz="3600" b="1" dirty="0">
                <a:solidFill>
                  <a:schemeClr val="accent6"/>
                </a:solidFill>
              </a:rPr>
              <a:t>'.</a:t>
            </a:r>
            <a:r>
              <a:rPr lang="pl-PL" sz="3600" b="1" dirty="0" err="1">
                <a:solidFill>
                  <a:schemeClr val="accent6"/>
                </a:solidFill>
              </a:rPr>
              <a:t>php</a:t>
            </a:r>
            <a:r>
              <a:rPr lang="pl-PL" sz="3600" b="1" dirty="0">
                <a:solidFill>
                  <a:schemeClr val="accent6"/>
                </a:solidFill>
              </a:rPr>
              <a:t>'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</a:rPr>
              <a:t>);</a:t>
            </a:r>
            <a:br>
              <a:rPr lang="pl-PL" sz="36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</a:rPr>
              <a:t>}</a:t>
            </a:r>
          </a:p>
          <a:p>
            <a:pPr indent="17463" algn="l">
              <a:lnSpc>
                <a:spcPct val="12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indent="17463" algn="l">
              <a:lnSpc>
                <a:spcPct val="12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uRegAccount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=  </a:t>
            </a:r>
            <a:r>
              <a:rPr lang="pl-PL" sz="3600" b="1" dirty="0" err="1">
                <a:solidFill>
                  <a:srgbClr val="7030A0"/>
                </a:solidFill>
                <a:cs typeface="Courier New" pitchFamily="49" charset="0"/>
              </a:rPr>
              <a:t>new</a:t>
            </a:r>
            <a:r>
              <a:rPr lang="pl-PL" sz="3600" b="1" dirty="0">
                <a:solidFill>
                  <a:srgbClr val="7030A0"/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User\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itchFamily="49" charset="0"/>
              </a:rPr>
              <a:t>Account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\Register()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95300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5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Nagłówki HTTP</a:t>
            </a:r>
            <a:endParaRPr lang="pl-PL"/>
          </a:p>
        </p:txBody>
      </p:sp>
      <p:graphicFrame>
        <p:nvGraphicFramePr>
          <p:cNvPr id="8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6524077"/>
              </p:ext>
            </p:extLst>
          </p:nvPr>
        </p:nvGraphicFramePr>
        <p:xfrm>
          <a:off x="2328862" y="3702580"/>
          <a:ext cx="19738975" cy="803258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4112683">
                  <a:extLst>
                    <a:ext uri="{9D8B030D-6E8A-4147-A177-3AD203B41FA5}">
                      <a16:colId xmlns="" xmlns:a16="http://schemas.microsoft.com/office/drawing/2014/main" val="1264207516"/>
                    </a:ext>
                  </a:extLst>
                </a:gridCol>
                <a:gridCol w="15626292">
                  <a:extLst>
                    <a:ext uri="{9D8B030D-6E8A-4147-A177-3AD203B41FA5}">
                      <a16:colId xmlns="" xmlns:a16="http://schemas.microsoft.com/office/drawing/2014/main" val="1478642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NAGŁÓWEK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OPIS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01033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Content-Type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Określa jakiego typu dane są przesyłane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4399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Content-Length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Zawiera informację ile danych jest przesyłanych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6535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Cookie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Przechowuje informacje o ciasteczkach wraz z ich zawartością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323274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Location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W odpowiedzi nakazuje</a:t>
                      </a:r>
                      <a:r>
                        <a:rPr lang="pl-PL" sz="3200" b="0" i="0" baseline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 przeglądarce przejście pod inny adres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76820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Last-Modified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200" b="0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Informuje kiedy ostatnio</a:t>
                      </a:r>
                      <a:r>
                        <a:rPr lang="pl-PL" sz="3200" b="0" i="0" baseline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 nastąpiła zmiana źródła np. obrazka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41267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Content-Disposition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200" b="0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Pozwala wymusić na przeglądarce pobranie danych zamiast ich wyświetlenia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07326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Host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200" b="0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Nagłówek obowiązkowy, wskazuje na adres jaki chcemy przesłać</a:t>
                      </a:r>
                      <a:r>
                        <a:rPr lang="pl-PL" sz="3200" b="0" i="0" baseline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 żądanie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38119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Accept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Pozwala przekazać informację jakiego typu dane są</a:t>
                      </a:r>
                      <a:r>
                        <a:rPr lang="pl-PL" sz="3200" b="0" baseline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akceptowane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31487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User-Agent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Nazwa przeglądarki wraz z dodatkowymi informacjami na jej temat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36978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Referer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Adres URI jaki przekierował nas na daną stronę np. po wyszukaniu w Google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07622537"/>
                  </a:ext>
                </a:extLst>
              </a:tr>
              <a:tr h="595461">
                <a:tc>
                  <a:txBody>
                    <a:bodyPr/>
                    <a:lstStyle/>
                    <a:p>
                      <a:pPr algn="l"/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Allow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Określa metody akceptowane przez serwer GET, POST, HEAD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661652863"/>
                  </a:ext>
                </a:extLst>
              </a:tr>
              <a:tr h="622570">
                <a:tc>
                  <a:txBody>
                    <a:bodyPr/>
                    <a:lstStyle/>
                    <a:p>
                      <a:pPr algn="l"/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Connection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2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Pozwala</a:t>
                      </a:r>
                      <a:r>
                        <a:rPr lang="pl-PL" sz="3200" b="0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ustalić czy połączenie po zakończeniu żądania ma zostać zakończone czy potrzymane tzw. </a:t>
                      </a:r>
                      <a:r>
                        <a:rPr lang="pl-PL" sz="3200" b="0" baseline="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keep-alive</a:t>
                      </a:r>
                      <a:endParaRPr lang="pl-PL" sz="3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506508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54927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57052" y="4580433"/>
            <a:ext cx="11142921" cy="1626854"/>
          </a:xfrm>
        </p:spPr>
        <p:txBody>
          <a:bodyPr/>
          <a:lstStyle/>
          <a:p>
            <a:r>
              <a:rPr lang="pl-PL" altLang="pl-PL"/>
              <a:t>Instalowanie bibliotek za pomocą </a:t>
            </a:r>
            <a:r>
              <a:rPr lang="pl-PL" altLang="pl-PL" err="1"/>
              <a:t>Composera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73966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t>51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altLang="pl-PL"/>
              <a:t>Composer – co to jest?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>
            <a:extLst/>
          </a:blip>
          <a:srcRect l="26"/>
          <a:stretch>
            <a:fillRect/>
          </a:stretch>
        </p:blipFill>
        <p:spPr>
          <a:xfrm>
            <a:off x="12172956" y="3379788"/>
            <a:ext cx="45719" cy="707866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40988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System wspomagający zarządzanie zależnościami aplikacji w PHP.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Załóżmy, że wykonanie 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skryptu 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index.php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alt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jest 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zależne od istnienia pliku 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funkcje.php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Plik 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funkcje.php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alt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jest 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swego rodzaju biblioteką programistyczną. 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Biblioteka to plik (lub zestaw plików) dostarczający funkcje, klasy, metody lub dane, które mogą zostać wykorzystane w kodzie źródłowym programu.  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59993" y="3617912"/>
            <a:ext cx="1043335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Załóżmy, że chcemy w naszym skrypcie użyć jakiejś biblioteki udostępnionej w </a:t>
            </a:r>
            <a:r>
              <a:rPr lang="pl-PL" alt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internecie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Nie chcemy fizycznie pobierać tej biblioteki, mamy tylko zdefiniować, jakie biblioteki są wymagane przez nasz skrypt.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Pobraniem tych bibliotek zajmie się Composer.</a:t>
            </a:r>
          </a:p>
        </p:txBody>
      </p:sp>
    </p:spTree>
    <p:extLst>
      <p:ext uri="{BB962C8B-B14F-4D97-AF65-F5344CB8AC3E}">
        <p14:creationId xmlns:p14="http://schemas.microsoft.com/office/powerpoint/2010/main" val="10819347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t>52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altLang="pl-PL"/>
              <a:t>Composer – instalacja i konfiguracja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>
            <a:extLst/>
          </a:blip>
          <a:srcRect l="26"/>
          <a:stretch>
            <a:fillRect/>
          </a:stretch>
        </p:blipFill>
        <p:spPr>
          <a:xfrm>
            <a:off x="12172956" y="3379788"/>
            <a:ext cx="45719" cy="707866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49" y="3618420"/>
            <a:ext cx="10837863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System Linux</a:t>
            </a:r>
          </a:p>
          <a:p>
            <a:pPr marL="665163" indent="-307975" algn="l">
              <a:buClr>
                <a:schemeClr val="accent6"/>
              </a:buClr>
              <a:buSzPct val="99000"/>
              <a:buFont typeface="Arial" panose="020B0604020202020204" pitchFamily="34" charset="0"/>
              <a:buChar char="•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swojego projektu wykonaj polecenie: </a:t>
            </a:r>
            <a:b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b="1" spc="-4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curl</a:t>
            </a:r>
            <a:r>
              <a:rPr lang="pl-PL" altLang="pl-PL" sz="3600" b="1" spc="-40">
                <a:solidFill>
                  <a:schemeClr val="tx1">
                    <a:lumMod val="65000"/>
                    <a:lumOff val="35000"/>
                  </a:schemeClr>
                </a:solidFill>
              </a:rPr>
              <a:t> -s https://getcomposer.org/installer | </a:t>
            </a:r>
            <a:r>
              <a:rPr lang="pl-PL" altLang="pl-PL" sz="3600" b="1" spc="-4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</a:t>
            </a:r>
            <a:endParaRPr lang="pl-PL" altLang="pl-PL" sz="3600" b="1" spc="-4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System Windows</a:t>
            </a:r>
          </a:p>
          <a:p>
            <a:pPr marL="665163" indent="-307975" algn="l">
              <a:buClr>
                <a:schemeClr val="accent6"/>
              </a:buClr>
              <a:buSzPct val="99000"/>
              <a:buFont typeface="Arial" panose="020B0604020202020204" pitchFamily="34" charset="0"/>
              <a:buChar char="•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pobierz i uruchom instalator 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  <a:hlinkClick r:id=""/>
              </a:rPr>
              <a:t>https://getcomposer.org/Composer-Setup.exe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  <a:hlinkClick r:id=""/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swojego projektu utwórz plik </a:t>
            </a:r>
            <a:r>
              <a:rPr lang="pl-PL" alt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composer.json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będzie on zawierał wpisy, </a:t>
            </a:r>
            <a:b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które poinformują </a:t>
            </a:r>
            <a:r>
              <a:rPr lang="pl-PL" alt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Composera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jakich bibliotek wymaga nasz </a:t>
            </a:r>
            <a:r>
              <a:rPr lang="pl-PL" alt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skrypt.</a:t>
            </a:r>
            <a:br>
              <a:rPr lang="pl-PL" alt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alt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Można również wywołać z konsoli komendę </a:t>
            </a:r>
            <a:r>
              <a:rPr lang="pl-PL" altLang="pl-PL" sz="3600" b="1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composer</a:t>
            </a:r>
            <a:r>
              <a:rPr lang="pl-PL" altLang="pl-PL" sz="36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altLang="pl-PL" sz="3600" b="1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init</a:t>
            </a:r>
            <a:endParaRPr lang="pl-PL" alt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15849" y="3618420"/>
            <a:ext cx="1102001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spc="-30">
                <a:solidFill>
                  <a:schemeClr val="tx1">
                    <a:lumMod val="65000"/>
                    <a:lumOff val="35000"/>
                  </a:schemeClr>
                </a:solidFill>
              </a:rPr>
              <a:t>Załóżmy, że chcemy pobrać bibliotekę służącą </a:t>
            </a:r>
            <a:br>
              <a:rPr lang="pl-PL" altLang="pl-PL" sz="3600" spc="-3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spc="-30">
                <a:solidFill>
                  <a:schemeClr val="tx1">
                    <a:lumMod val="65000"/>
                    <a:lumOff val="35000"/>
                  </a:schemeClr>
                </a:solidFill>
              </a:rPr>
              <a:t>do zapisywania (logowania) informacji o działaniu skryptu do jakiegoś </a:t>
            </a:r>
            <a:r>
              <a:rPr lang="pl-PL" altLang="pl-PL" sz="3600" spc="-3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loga</a:t>
            </a:r>
            <a:r>
              <a:rPr lang="pl-PL" altLang="pl-PL" sz="3600" spc="-30">
                <a:solidFill>
                  <a:schemeClr val="tx1">
                    <a:lumMod val="65000"/>
                    <a:lumOff val="35000"/>
                  </a:schemeClr>
                </a:solidFill>
              </a:rPr>
              <a:t> (pliku .log).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spc="-3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spc="-30">
                <a:solidFill>
                  <a:schemeClr val="tx1">
                    <a:lumMod val="65000"/>
                    <a:lumOff val="35000"/>
                  </a:schemeClr>
                </a:solidFill>
              </a:rPr>
              <a:t>Z listy dostępnej na tej stronie: </a:t>
            </a:r>
            <a:r>
              <a:rPr lang="pl-PL" altLang="pl-PL" sz="3600" spc="-3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https://packagist.org/explore</a:t>
            </a:r>
            <a:r>
              <a:rPr lang="pl-PL" altLang="pl-PL" sz="3600" spc="-3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pl-PL" altLang="pl-PL" sz="3600" spc="-3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spc="-30"/>
              <a:t>–</a:t>
            </a:r>
            <a:r>
              <a:rPr lang="pl-PL" altLang="pl-PL" sz="3600" spc="-30">
                <a:solidFill>
                  <a:schemeClr val="tx1">
                    <a:lumMod val="65000"/>
                    <a:lumOff val="35000"/>
                  </a:schemeClr>
                </a:solidFill>
              </a:rPr>
              <a:t> wybieramy bibliotekę Monolog: </a:t>
            </a:r>
            <a:r>
              <a:rPr lang="pl-PL" altLang="pl-PL" sz="3600" spc="-3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https://packagist.org/packages/monolog/monolog</a:t>
            </a:r>
          </a:p>
        </p:txBody>
      </p:sp>
      <p:sp>
        <p:nvSpPr>
          <p:cNvPr id="7" name="Łuk 6"/>
          <p:cNvSpPr/>
          <p:nvPr/>
        </p:nvSpPr>
        <p:spPr>
          <a:xfrm rot="12829485" flipH="1" flipV="1">
            <a:off x="15791208" y="8370747"/>
            <a:ext cx="1087700" cy="882981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389428" y="9791678"/>
            <a:ext cx="8556172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Strona</a:t>
            </a:r>
            <a:r>
              <a:rPr kumimoji="0" lang="en-US" sz="3200" b="0" i="0" u="none" strike="noStrike" cap="none" spc="0" normalizeH="0" baseline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3200" b="0" i="0" u="none" strike="noStrike" cap="none" spc="0" normalizeH="0" baseline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packagist.org</a:t>
            </a:r>
            <a:r>
              <a:rPr kumimoji="0" lang="en-US" sz="3200" b="0" i="0" u="none" strike="noStrike" cap="none" spc="0" normalizeH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jest </a:t>
            </a:r>
            <a:r>
              <a:rPr kumimoji="0" lang="en-US" sz="3200" b="0" i="0" u="none" strike="noStrike" cap="none" spc="0" normalizeH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wyszukiwarką</a:t>
            </a:r>
            <a:endParaRPr lang="en-US" sz="32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pakietów</a:t>
            </a:r>
            <a:r>
              <a:rPr kumimoji="0" lang="en-US" sz="3200" b="0" i="0" u="none" strike="noStrike" cap="none" spc="0" normalizeH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3200" b="0" i="0" u="none" strike="noStrike" cap="none" spc="0" normalizeH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dostępnych</a:t>
            </a:r>
            <a:r>
              <a:rPr kumimoji="0" lang="en-US" sz="3200" b="0" i="0" u="none" strike="noStrike" cap="none" spc="0" normalizeH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do </a:t>
            </a:r>
            <a:r>
              <a:rPr kumimoji="0" lang="en-US" sz="3200" b="0" i="0" u="none" strike="noStrike" cap="none" spc="0" normalizeH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instalacji</a:t>
            </a:r>
            <a:endParaRPr kumimoji="0" lang="en-US" sz="3200" b="0" i="0" u="none" strike="noStrike" cap="none" spc="0" normalizeH="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3264862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t>53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altLang="pl-PL"/>
              <a:t>Composer – konfiguracja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>
            <a:extLst/>
          </a:blip>
          <a:srcRect l="26"/>
          <a:stretch>
            <a:fillRect/>
          </a:stretch>
        </p:blipFill>
        <p:spPr>
          <a:xfrm>
            <a:off x="12172956" y="3379788"/>
            <a:ext cx="45719" cy="707866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5781296" y="2622311"/>
            <a:ext cx="3573414" cy="6352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4775" indent="0" algn="l">
              <a:lnSpc>
                <a:spcPct val="98000"/>
              </a:lnSpc>
              <a:spcAft>
                <a:spcPts val="1282"/>
              </a:spcAft>
              <a:buClr>
                <a:srgbClr val="333333"/>
              </a:buClr>
              <a:buSzPct val="45000"/>
            </a:pPr>
            <a:r>
              <a:rPr lang="de-DE" altLang="pl-PL" sz="3600" b="1" err="1">
                <a:solidFill>
                  <a:srgbClr val="F88266"/>
                </a:solidFill>
              </a:rPr>
              <a:t>composer.json</a:t>
            </a:r>
            <a:endParaRPr lang="de-DE" altLang="pl-PL" sz="3600" b="1">
              <a:solidFill>
                <a:srgbClr val="F88266"/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15850" y="3567688"/>
            <a:ext cx="104775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2075" lvl="1" algn="l">
              <a:buSzPct val="45000"/>
            </a:pPr>
            <a:r>
              <a:rPr lang="de-DE" altLang="pl-PL" sz="36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{</a:t>
            </a:r>
          </a:p>
          <a:p>
            <a:pPr marL="92075" lvl="1" algn="l">
              <a:buSzPct val="45000"/>
            </a:pPr>
            <a:r>
              <a:rPr lang="de-DE" altLang="pl-PL" sz="36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</a:t>
            </a:r>
            <a:r>
              <a:rPr lang="de-DE" altLang="pl-PL" sz="3600" b="1">
                <a:solidFill>
                  <a:schemeClr val="accent6"/>
                </a:solidFill>
                <a:cs typeface="Consolas" panose="020B0609020204030204" pitchFamily="49" charset="0"/>
              </a:rPr>
              <a:t> "</a:t>
            </a:r>
            <a:r>
              <a:rPr lang="de-DE" altLang="pl-PL" sz="3600" b="1" err="1">
                <a:solidFill>
                  <a:schemeClr val="accent6"/>
                </a:solidFill>
                <a:cs typeface="Consolas" panose="020B0609020204030204" pitchFamily="49" charset="0"/>
              </a:rPr>
              <a:t>require</a:t>
            </a:r>
            <a:r>
              <a:rPr lang="de-DE" altLang="pl-PL" sz="3600" b="1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de-DE" altLang="pl-PL" sz="36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 {</a:t>
            </a:r>
          </a:p>
          <a:p>
            <a:pPr marL="92075" lvl="1" algn="l">
              <a:buSzPct val="45000"/>
            </a:pPr>
            <a:r>
              <a:rPr lang="de-DE" altLang="pl-PL" sz="36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   </a:t>
            </a:r>
            <a:r>
              <a:rPr lang="de-DE" altLang="pl-PL" sz="3600" b="1">
                <a:solidFill>
                  <a:schemeClr val="accent6"/>
                </a:solidFill>
                <a:cs typeface="Consolas" panose="020B0609020204030204" pitchFamily="49" charset="0"/>
              </a:rPr>
              <a:t> "</a:t>
            </a:r>
            <a:r>
              <a:rPr lang="de-DE" altLang="pl-PL" sz="3600" b="1" err="1">
                <a:solidFill>
                  <a:schemeClr val="accent6"/>
                </a:solidFill>
                <a:cs typeface="Consolas" panose="020B0609020204030204" pitchFamily="49" charset="0"/>
              </a:rPr>
              <a:t>monolog</a:t>
            </a:r>
            <a:r>
              <a:rPr lang="de-DE" altLang="pl-PL" sz="3600" b="1">
                <a:solidFill>
                  <a:schemeClr val="accent6"/>
                </a:solidFill>
                <a:cs typeface="Consolas" panose="020B0609020204030204" pitchFamily="49" charset="0"/>
              </a:rPr>
              <a:t>/</a:t>
            </a:r>
            <a:r>
              <a:rPr lang="de-DE" altLang="pl-PL" sz="3600" b="1" err="1">
                <a:solidFill>
                  <a:schemeClr val="accent6"/>
                </a:solidFill>
                <a:cs typeface="Consolas" panose="020B0609020204030204" pitchFamily="49" charset="0"/>
              </a:rPr>
              <a:t>monolog</a:t>
            </a:r>
            <a:r>
              <a:rPr lang="de-DE" altLang="pl-PL" sz="3600" b="1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de-DE" altLang="pl-PL" sz="36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 </a:t>
            </a:r>
            <a:r>
              <a:rPr lang="de-DE" altLang="pl-PL" sz="3600" b="1">
                <a:solidFill>
                  <a:schemeClr val="accent6"/>
                </a:solidFill>
                <a:cs typeface="Consolas" panose="020B0609020204030204" pitchFamily="49" charset="0"/>
              </a:rPr>
              <a:t>"1.0.*"</a:t>
            </a:r>
          </a:p>
          <a:p>
            <a:pPr marL="92075" lvl="1" algn="l">
              <a:buSzPct val="45000"/>
            </a:pPr>
            <a:r>
              <a:rPr lang="de-DE" altLang="pl-PL" sz="36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}</a:t>
            </a:r>
          </a:p>
          <a:p>
            <a:pPr marL="92075" lvl="1" algn="l">
              <a:buSzPct val="45000"/>
            </a:pPr>
            <a:r>
              <a:rPr lang="de-DE" altLang="pl-PL" sz="36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Prostokąt 6"/>
          <p:cNvSpPr/>
          <p:nvPr/>
        </p:nvSpPr>
        <p:spPr>
          <a:xfrm>
            <a:off x="1390650" y="3617913"/>
            <a:ext cx="10440988" cy="54770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66541" indent="-571500" algn="l">
              <a:lnSpc>
                <a:spcPct val="96000"/>
              </a:lnSpc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require</a:t>
            </a: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jest słowem kluczowym oznaczającym, jakie biblioteki są wymagane </a:t>
            </a:r>
            <a:b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naszym projekcie.</a:t>
            </a:r>
          </a:p>
          <a:p>
            <a:pPr marL="666541" indent="-571500" algn="l">
              <a:lnSpc>
                <a:spcPct val="96000"/>
              </a:lnSpc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lnSpc>
                <a:spcPct val="96000"/>
              </a:lnSpc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monolog/monolog – (autor/nazwa) 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to skrócona nazwa biblioteki.</a:t>
            </a:r>
          </a:p>
          <a:p>
            <a:pPr marL="666541" indent="-571500" algn="l">
              <a:lnSpc>
                <a:spcPct val="96000"/>
              </a:lnSpc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1.0.*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wersja danej biblioteki. 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Gwiazdka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oznacza, że Composer ma zainstalować zawsze najnowszą wersję biblioteki.</a:t>
            </a:r>
          </a:p>
        </p:txBody>
      </p:sp>
    </p:spTree>
    <p:extLst>
      <p:ext uri="{BB962C8B-B14F-4D97-AF65-F5344CB8AC3E}">
        <p14:creationId xmlns:p14="http://schemas.microsoft.com/office/powerpoint/2010/main" val="17185362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t>54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altLang="pl-PL"/>
              <a:t>Composer – instalacja bibliotek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>
            <a:extLst/>
          </a:blip>
          <a:srcRect l="26"/>
          <a:stretch>
            <a:fillRect/>
          </a:stretch>
        </p:blipFill>
        <p:spPr>
          <a:xfrm>
            <a:off x="12172956" y="3379788"/>
            <a:ext cx="45719" cy="707866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8420"/>
            <a:ext cx="10782306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Po zdefiniowaniu zależności naszego skryptu możemy pozwolić </a:t>
            </a:r>
            <a:r>
              <a:rPr lang="pl-PL" alt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Composerowi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działać – pobierze on biblioteki, od których jest zależny nasz skrypt.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System Linux</a:t>
            </a:r>
            <a:b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swojego projektu wykonaj polecenie: </a:t>
            </a:r>
            <a:b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		</a:t>
            </a: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</a:t>
            </a: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composer.phar</a:t>
            </a: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install</a:t>
            </a: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System Windows</a:t>
            </a:r>
          </a:p>
          <a:p>
            <a:pPr marL="715963" algn="l">
              <a:buClr>
                <a:schemeClr val="accent6"/>
              </a:buClr>
              <a:buSzPct val="99000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swojego projektu wykonaj polecenie: 		</a:t>
            </a: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composer</a:t>
            </a: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install</a:t>
            </a: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15850" y="3618420"/>
            <a:ext cx="10477500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Pobrane biblioteki Composer umieści w katalogu </a:t>
            </a: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vendor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który zostanie utworzony </a:t>
            </a:r>
            <a:b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projektu.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Zostanie także utworzony plik </a:t>
            </a: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vendor</a:t>
            </a: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/</a:t>
            </a: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autoload.php</a:t>
            </a:r>
            <a: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który musimy dołączyć do naszego skryptu, umieszczając na jego początku polecenie: </a:t>
            </a:r>
            <a:br>
              <a:rPr lang="pl-PL" alt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require</a:t>
            </a: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'</a:t>
            </a: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vendor</a:t>
            </a:r>
            <a:r>
              <a:rPr lang="pl-PL" altLang="pl-PL" sz="3600" b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/</a:t>
            </a:r>
            <a:r>
              <a:rPr lang="pl-PL" altLang="pl-PL" sz="3600" b="1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autoload.php</a:t>
            </a:r>
            <a:r>
              <a:rPr lang="pl-PL" altLang="pl-PL" sz="3600" b="1" smtClean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'</a:t>
            </a:r>
            <a:r>
              <a:rPr lang="pl-PL" altLang="pl-PL" sz="3600" smtClean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;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smtClean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Pamiętaj aby katalogu </a:t>
            </a:r>
            <a:r>
              <a:rPr lang="pl-PL" altLang="pl-PL" sz="360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vendor</a:t>
            </a:r>
            <a:r>
              <a:rPr lang="pl-PL" altLang="pl-PL" sz="3600" smtClean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nie dodawać do repozytorium ponieważ wówczas traci sens idea używania </a:t>
            </a:r>
            <a:r>
              <a:rPr lang="pl-PL" altLang="pl-PL" sz="3600" err="1" smtClean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Composera</a:t>
            </a:r>
            <a:r>
              <a:rPr lang="pl-PL" altLang="pl-PL" sz="3600" smtClean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  <a:endParaRPr lang="pl-PL" altLang="pl-PL" sz="360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89952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t>55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altLang="pl-PL"/>
              <a:t>Composer – użycie</a:t>
            </a:r>
            <a:endParaRPr lang="pl-PL"/>
          </a:p>
        </p:txBody>
      </p:sp>
      <p:sp>
        <p:nvSpPr>
          <p:cNvPr id="5" name="Prostokąt 4"/>
          <p:cNvSpPr/>
          <p:nvPr/>
        </p:nvSpPr>
        <p:spPr>
          <a:xfrm>
            <a:off x="1203959" y="3617913"/>
            <a:ext cx="20125415" cy="8956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6213" lvl="1" indent="3175" algn="l">
              <a:buSzPct val="45000"/>
            </a:pPr>
            <a:r>
              <a:rPr lang="de-DE" altLang="pl-PL" sz="3200" b="1">
                <a:solidFill>
                  <a:schemeClr val="accent5"/>
                </a:solidFill>
                <a:cs typeface="Consolas" panose="020B0609020204030204" pitchFamily="49" charset="0"/>
              </a:rPr>
              <a:t>&lt;?</a:t>
            </a:r>
            <a:r>
              <a:rPr lang="de-DE" altLang="pl-PL" sz="3200" b="1" err="1">
                <a:solidFill>
                  <a:schemeClr val="accent5"/>
                </a:solidFill>
                <a:cs typeface="Consolas" panose="020B0609020204030204" pitchFamily="49" charset="0"/>
              </a:rPr>
              <a:t>php</a:t>
            </a:r>
            <a:endParaRPr lang="de-DE" altLang="pl-PL" sz="3200" b="1">
              <a:solidFill>
                <a:schemeClr val="accent5"/>
              </a:solidFill>
              <a:cs typeface="Consolas" panose="020B0609020204030204" pitchFamily="49" charset="0"/>
            </a:endParaRPr>
          </a:p>
          <a:p>
            <a:pPr marL="176213" lvl="1" algn="l">
              <a:buSzPct val="45000"/>
            </a:pPr>
            <a:r>
              <a:rPr lang="de-DE" altLang="pl-PL" sz="3200" b="1" err="1">
                <a:solidFill>
                  <a:srgbClr val="7030A0"/>
                </a:solidFill>
                <a:cs typeface="Consolas" panose="020B0609020204030204" pitchFamily="49" charset="0"/>
              </a:rPr>
              <a:t>require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vendor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/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autoload.php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;</a:t>
            </a:r>
          </a:p>
          <a:p>
            <a:pPr marL="176213" lvl="1" algn="l">
              <a:buSzPct val="45000"/>
            </a:pPr>
            <a:r>
              <a:rPr lang="de-DE" altLang="pl-PL" sz="3200" b="1" err="1">
                <a:solidFill>
                  <a:srgbClr val="7030A0"/>
                </a:solidFill>
                <a:cs typeface="Consolas" panose="020B0609020204030204" pitchFamily="49" charset="0"/>
              </a:rPr>
              <a:t>use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Monolog\Logger;</a:t>
            </a:r>
          </a:p>
          <a:p>
            <a:pPr marL="176213" lvl="1" algn="l">
              <a:buSzPct val="45000"/>
            </a:pPr>
            <a:r>
              <a:rPr lang="de-DE" altLang="pl-PL" sz="3200" b="1" err="1">
                <a:solidFill>
                  <a:srgbClr val="7030A0"/>
                </a:solidFill>
                <a:cs typeface="Consolas" panose="020B0609020204030204" pitchFamily="49" charset="0"/>
              </a:rPr>
              <a:t>use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Monolog\Handler\</a:t>
            </a:r>
            <a:r>
              <a:rPr lang="de-DE" altLang="pl-PL" sz="3200" b="1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StreamHandler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;</a:t>
            </a:r>
          </a:p>
          <a:p>
            <a:pPr marL="176213" lvl="1" algn="l">
              <a:buSzPct val="45000"/>
            </a:pPr>
            <a:r>
              <a:rPr lang="de-DE" altLang="pl-PL" sz="3200" b="1">
                <a:solidFill>
                  <a:srgbClr val="7030A0"/>
                </a:solidFill>
                <a:cs typeface="Consolas" panose="020B0609020204030204" pitchFamily="49" charset="0"/>
              </a:rPr>
              <a:t>echo</a:t>
            </a:r>
            <a:r>
              <a:rPr lang="pl-PL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Prosty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przykład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użycia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loggera</a:t>
            </a:r>
            <a:r>
              <a:rPr lang="pl-PL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 M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onolog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&lt;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br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&gt;'</a:t>
            </a:r>
            <a:r>
              <a:rPr lang="pl-PL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;</a:t>
            </a:r>
            <a:r>
              <a:rPr lang="pl-PL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/>
            </a:r>
            <a:br>
              <a:rPr lang="pl-PL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</a:br>
            <a:r>
              <a:rPr lang="pl-PL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/>
            </a:r>
            <a:br>
              <a:rPr lang="pl-PL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</a:br>
            <a:r>
              <a:rPr lang="de-DE" altLang="pl-PL" sz="320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// </a:t>
            </a:r>
            <a:r>
              <a:rPr lang="de-DE" altLang="pl-PL" sz="320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utworzenie</a:t>
            </a:r>
            <a:r>
              <a:rPr lang="de-DE" altLang="pl-PL" sz="320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kanału</a:t>
            </a:r>
            <a:r>
              <a:rPr lang="de-DE" altLang="pl-PL" sz="320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logowania</a:t>
            </a:r>
            <a:endParaRPr lang="de-DE" altLang="pl-PL" sz="320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176213" lvl="1" algn="l">
              <a:buSzPct val="45000"/>
            </a:pP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$log = </a:t>
            </a:r>
            <a:r>
              <a:rPr lang="de-DE" altLang="pl-PL" sz="3200" b="1" err="1">
                <a:solidFill>
                  <a:srgbClr val="7030A0"/>
                </a:solidFill>
                <a:cs typeface="Consolas" panose="020B0609020204030204" pitchFamily="49" charset="0"/>
              </a:rPr>
              <a:t>new</a:t>
            </a:r>
            <a:r>
              <a:rPr lang="de-DE" altLang="pl-PL" sz="3200" b="1">
                <a:solidFill>
                  <a:schemeClr val="accent5"/>
                </a:solidFill>
                <a:cs typeface="Consolas" panose="020B0609020204030204" pitchFamily="49" charset="0"/>
              </a:rPr>
              <a:t> Logger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infoLogger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marL="176213" lvl="1" algn="l">
              <a:buSzPct val="45000"/>
            </a:pP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$log-&gt;</a:t>
            </a:r>
            <a:r>
              <a:rPr lang="de-DE" altLang="pl-PL" sz="3200" b="1" err="1">
                <a:solidFill>
                  <a:schemeClr val="accent5"/>
                </a:solidFill>
                <a:cs typeface="Consolas" panose="020B0609020204030204" pitchFamily="49" charset="0"/>
              </a:rPr>
              <a:t>pushHandler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de-DE" altLang="pl-PL" sz="3200" b="1" err="1">
                <a:solidFill>
                  <a:srgbClr val="7030A0"/>
                </a:solidFill>
                <a:cs typeface="Consolas" panose="020B0609020204030204" pitchFamily="49" charset="0"/>
              </a:rPr>
              <a:t>new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 err="1">
                <a:solidFill>
                  <a:schemeClr val="accent5"/>
                </a:solidFill>
                <a:cs typeface="Consolas" panose="020B0609020204030204" pitchFamily="49" charset="0"/>
              </a:rPr>
              <a:t>StreamHandler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(__DIR__</a:t>
            </a:r>
            <a:r>
              <a:rPr lang="pl-PL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.</a:t>
            </a:r>
            <a:r>
              <a:rPr lang="pl-PL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'/log/info.log'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 Logger::DEBUG));</a:t>
            </a:r>
          </a:p>
          <a:p>
            <a:pPr marL="176213" lvl="1" algn="l">
              <a:buSzPct val="45000"/>
            </a:pP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$log-&gt;</a:t>
            </a:r>
            <a:r>
              <a:rPr lang="de-DE" altLang="pl-PL" sz="3200" b="1" err="1">
                <a:solidFill>
                  <a:schemeClr val="accent5"/>
                </a:solidFill>
                <a:cs typeface="Consolas" panose="020B0609020204030204" pitchFamily="49" charset="0"/>
              </a:rPr>
              <a:t>addInfo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skrypt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rozpoczął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działanie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marL="176213" lvl="1" algn="l">
              <a:buSzPct val="45000"/>
            </a:pPr>
            <a:endParaRPr lang="de-DE" altLang="pl-PL" sz="3200" b="1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176213" lvl="1" algn="l">
              <a:buSzPct val="45000"/>
            </a:pPr>
            <a:r>
              <a:rPr lang="de-DE" altLang="pl-PL" sz="3200" b="1" err="1">
                <a:solidFill>
                  <a:srgbClr val="7030A0"/>
                </a:solidFill>
                <a:cs typeface="Consolas" panose="020B0609020204030204" pitchFamily="49" charset="0"/>
              </a:rPr>
              <a:t>for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($i = </a:t>
            </a:r>
            <a:r>
              <a:rPr lang="de-DE" altLang="pl-PL" sz="3200" b="1">
                <a:solidFill>
                  <a:schemeClr val="accent2"/>
                </a:solidFill>
                <a:cs typeface="Consolas" panose="020B0609020204030204" pitchFamily="49" charset="0"/>
              </a:rPr>
              <a:t>0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; $i &lt; </a:t>
            </a:r>
            <a:r>
              <a:rPr lang="pl-PL" altLang="pl-PL" sz="3200" b="1">
                <a:solidFill>
                  <a:schemeClr val="accent2"/>
                </a:solidFill>
                <a:cs typeface="Consolas" panose="020B0609020204030204" pitchFamily="49" charset="0"/>
              </a:rPr>
              <a:t>1</a:t>
            </a:r>
            <a:r>
              <a:rPr lang="de-DE" altLang="pl-PL" sz="3200" b="1">
                <a:solidFill>
                  <a:schemeClr val="accent2"/>
                </a:solidFill>
                <a:cs typeface="Consolas" panose="020B0609020204030204" pitchFamily="49" charset="0"/>
              </a:rPr>
              <a:t>0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; $i++) {</a:t>
            </a:r>
          </a:p>
          <a:p>
            <a:pPr marL="176213" lvl="1" algn="l">
              <a:buSzPct val="45000"/>
            </a:pP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$log-&gt;</a:t>
            </a:r>
            <a:r>
              <a:rPr lang="de-DE" altLang="pl-PL" sz="3200" b="1" err="1">
                <a:solidFill>
                  <a:schemeClr val="accent5"/>
                </a:solidFill>
                <a:cs typeface="Consolas" panose="020B0609020204030204" pitchFamily="49" charset="0"/>
              </a:rPr>
              <a:t>addInfo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($i</a:t>
            </a:r>
            <a:r>
              <a:rPr lang="pl-PL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.</a:t>
            </a:r>
            <a:r>
              <a:rPr lang="pl-PL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'. 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obrót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pętli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marL="176213" lvl="1" algn="l">
              <a:buSzPct val="45000"/>
            </a:pP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</a:p>
          <a:p>
            <a:pPr marL="176213" lvl="1" algn="l">
              <a:buSzPct val="45000"/>
            </a:pP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$log-&gt;</a:t>
            </a:r>
            <a:r>
              <a:rPr lang="de-DE" altLang="pl-PL" sz="3200" b="1" err="1">
                <a:solidFill>
                  <a:schemeClr val="accent5"/>
                </a:solidFill>
                <a:cs typeface="Consolas" panose="020B0609020204030204" pitchFamily="49" charset="0"/>
              </a:rPr>
              <a:t>addInfo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skrypt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zakończył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de-DE" altLang="pl-PL" sz="3200" b="1" err="1">
                <a:solidFill>
                  <a:schemeClr val="accent6"/>
                </a:solidFill>
                <a:cs typeface="Consolas" panose="020B0609020204030204" pitchFamily="49" charset="0"/>
              </a:rPr>
              <a:t>działanie</a:t>
            </a:r>
            <a:r>
              <a:rPr lang="de-DE" altLang="pl-PL" sz="3200" b="1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de-DE" altLang="pl-PL" sz="3200" b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marL="176213" lvl="1" indent="-176213" algn="l">
              <a:buSzPct val="45000"/>
            </a:pPr>
            <a:r>
              <a:rPr lang="de-DE" altLang="pl-PL" sz="3200" b="1">
                <a:solidFill>
                  <a:schemeClr val="accent5"/>
                </a:solidFill>
                <a:cs typeface="Consolas" panose="020B0609020204030204" pitchFamily="49" charset="0"/>
              </a:rPr>
              <a:t>?&gt;</a:t>
            </a:r>
          </a:p>
          <a:p>
            <a:pPr marL="1789113" lvl="1" indent="-1249363" algn="l">
              <a:buSzPct val="45000"/>
              <a:tabLst>
                <a:tab pos="1889125" algn="l"/>
              </a:tabLst>
            </a:pPr>
            <a:endParaRPr lang="de-DE" altLang="pl-PL" sz="3200" b="1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176213" lvl="1" algn="l">
              <a:buSzPct val="45000"/>
            </a:pPr>
            <a:endParaRPr lang="de-DE" altLang="pl-PL" sz="3200" b="1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9772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936623"/>
            <a:ext cx="11142921" cy="1626854"/>
          </a:xfrm>
        </p:spPr>
        <p:txBody>
          <a:bodyPr/>
          <a:lstStyle/>
          <a:p>
            <a:r>
              <a:rPr lang="pl-PL"/>
              <a:t>Mail</a:t>
            </a:r>
            <a:br>
              <a:rPr lang="pl-PL"/>
            </a:b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9528272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57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Wysłanie maila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49" y="3617913"/>
            <a:ext cx="21372073" cy="92025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Aft>
                <a:spcPts val="0"/>
              </a:spcAft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telnet: &gt; telnet mx1.example.com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smtp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  <a:p>
            <a:pPr algn="l">
              <a:spcAft>
                <a:spcPts val="0"/>
              </a:spcAft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telnet: Connected to mx1.example.com.</a:t>
            </a:r>
          </a:p>
          <a:p>
            <a:pPr algn="l">
              <a:spcAft>
                <a:spcPts val="0"/>
              </a:spcAft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server: 220 mx1.example.com ESMTP server ready Tue, 20 Jan 2004 22:33:36 +0200</a:t>
            </a:r>
          </a:p>
          <a:p>
            <a:pPr algn="l">
              <a:spcAft>
                <a:spcPts val="0"/>
              </a:spcAft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client: HELO client.example.com</a:t>
            </a:r>
          </a:p>
          <a:p>
            <a:pPr algn="l">
              <a:spcAft>
                <a:spcPts val="0"/>
              </a:spcAft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server: 250 mx1.example.com</a:t>
            </a:r>
          </a:p>
          <a:p>
            <a:pPr algn="l">
              <a:spcAft>
                <a:spcPts val="0"/>
              </a:spcAft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client: MAIL from: &lt;sender@example.com&gt;</a:t>
            </a:r>
          </a:p>
          <a:p>
            <a:pPr algn="l">
              <a:spcAft>
                <a:spcPts val="0"/>
              </a:spcAft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server: 250 Sender &lt;sender@example.com&gt; Ok</a:t>
            </a:r>
          </a:p>
          <a:p>
            <a:pPr algn="l">
              <a:spcAft>
                <a:spcPts val="0"/>
              </a:spcAft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client: RCPT to: &lt;recipient@example.com&gt;</a:t>
            </a:r>
          </a:p>
          <a:p>
            <a:pPr algn="l">
              <a:spcAft>
                <a:spcPts val="0"/>
              </a:spcAft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server: 250 Recipient &lt;recipient@example.com&gt; Ok</a:t>
            </a:r>
            <a:r>
              <a:rPr lang="pl-PL" sz="28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/>
            </a:r>
            <a:br>
              <a:rPr lang="pl-PL" sz="28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</a:b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client: DATA</a:t>
            </a:r>
          </a:p>
          <a:p>
            <a:pPr algn="l">
              <a:spcAft>
                <a:spcPts val="0"/>
              </a:spcAft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server: 354 Ok Send data ending with &lt;CRLF&gt;.&lt;CRLF&gt;</a:t>
            </a:r>
          </a:p>
          <a:p>
            <a:pPr algn="l">
              <a:spcAft>
                <a:spcPts val="0"/>
              </a:spcAft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client: From: sender@example.com</a:t>
            </a:r>
          </a:p>
          <a:p>
            <a:pPr algn="l">
              <a:spcAft>
                <a:spcPts val="0"/>
              </a:spcAft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client: To: recipient@example.com</a:t>
            </a:r>
          </a:p>
          <a:p>
            <a:pPr algn="l">
              <a:spcAft>
                <a:spcPts val="0"/>
              </a:spcAft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client: Subject: Test message</a:t>
            </a:r>
          </a:p>
          <a:p>
            <a:pPr algn="l">
              <a:spcAft>
                <a:spcPts val="0"/>
              </a:spcAft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client: </a:t>
            </a:r>
          </a:p>
          <a:p>
            <a:pPr algn="l">
              <a:spcAft>
                <a:spcPts val="0"/>
              </a:spcAft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client: This is a test message.</a:t>
            </a:r>
          </a:p>
          <a:p>
            <a:pPr algn="l">
              <a:spcAft>
                <a:spcPts val="0"/>
              </a:spcAft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client: .</a:t>
            </a:r>
          </a:p>
          <a:p>
            <a:pPr algn="l">
              <a:spcAft>
                <a:spcPts val="0"/>
              </a:spcAft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server: 250 Message received: 20040120203404.CCCC18555.mx1.example.com@client.example.com</a:t>
            </a:r>
          </a:p>
          <a:p>
            <a:pPr algn="l">
              <a:spcAft>
                <a:spcPts val="0"/>
              </a:spcAft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client: QUIT</a:t>
            </a:r>
          </a:p>
          <a:p>
            <a:pPr algn="l">
              <a:spcAft>
                <a:spcPts val="0"/>
              </a:spcAft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server: 221 mx1.example.com ESMTP server closing connection</a:t>
            </a:r>
          </a:p>
          <a:p>
            <a:pPr algn="l">
              <a:spcAft>
                <a:spcPts val="0"/>
              </a:spcAft>
            </a:pPr>
            <a:endParaRPr lang="en-US" sz="320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20204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58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Funkcja mail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0606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/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</a:rPr>
              <a:t>bool </a:t>
            </a:r>
            <a:r>
              <a:rPr lang="en-US" sz="3600" b="1">
                <a:solidFill>
                  <a:schemeClr val="accent2"/>
                </a:solidFill>
              </a:rPr>
              <a:t>mail</a:t>
            </a:r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( string 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$to </a:t>
            </a:r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string 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$subject </a:t>
            </a:r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string 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$message</a:t>
            </a:r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[, string 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</a:t>
            </a:r>
            <a:r>
              <a:rPr lang="en-US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additional_headers</a:t>
            </a:r>
            <a:r>
              <a:rPr lang="en-US" sz="3600">
                <a:solidFill>
                  <a:schemeClr val="tx1">
                    <a:lumMod val="65000"/>
                    <a:lumOff val="35000"/>
                  </a:schemeClr>
                </a:solidFill>
              </a:rPr>
              <a:t>] )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/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/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Wysyła wiadomość poczty elektronicznej adresowaną do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$to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o temacie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subject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i treści:</a:t>
            </a:r>
          </a:p>
          <a:p>
            <a:pPr marL="0" indent="0" algn="l"/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message</a:t>
            </a: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/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additional_headers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dodatkowe nagłówki,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takie jak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From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Bcc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Cc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Reply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-To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X-Mailer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en-US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23120" y="2796529"/>
            <a:ext cx="208262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>
                <a:solidFill>
                  <a:srgbClr val="F88266"/>
                </a:solidFill>
              </a:rPr>
              <a:t>Przykład</a:t>
            </a:r>
          </a:p>
        </p:txBody>
      </p:sp>
      <p:sp>
        <p:nvSpPr>
          <p:cNvPr id="7" name="Prostokąt 6"/>
          <p:cNvSpPr/>
          <p:nvPr/>
        </p:nvSpPr>
        <p:spPr>
          <a:xfrm>
            <a:off x="12645706" y="3617913"/>
            <a:ext cx="1031113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/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$to =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'nobody@example.com'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subject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=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'the 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subject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message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=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'hello'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headers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=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'From: webmaster@example.com'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	.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"\r\n"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Reply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-To: 	webmaster@example.com'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"\r\n"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 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'X-	Mailer: PHP/' 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. </a:t>
            </a:r>
            <a:r>
              <a:rPr lang="pl-PL" sz="3600" b="1" err="1">
                <a:solidFill>
                  <a:schemeClr val="accent2"/>
                </a:solidFill>
                <a:cs typeface="Courier New" pitchFamily="49" charset="0"/>
              </a:rPr>
              <a:t>phpversion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accent5"/>
                </a:solidFill>
                <a:cs typeface="Courier New" pitchFamily="49" charset="0"/>
              </a:rPr>
              <a:t/>
            </a:r>
            <a:br>
              <a:rPr lang="pl-PL" sz="3600" b="1">
                <a:solidFill>
                  <a:schemeClr val="accent5"/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accent2"/>
                </a:solidFill>
                <a:cs typeface="Courier New" pitchFamily="49" charset="0"/>
              </a:rPr>
              <a:t>mail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($to, 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subject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, 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message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, 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headers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endParaRPr lang="en-US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5175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59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Przykład</a:t>
            </a:r>
          </a:p>
        </p:txBody>
      </p:sp>
      <p:sp>
        <p:nvSpPr>
          <p:cNvPr id="5" name="Prostokąt 4"/>
          <p:cNvSpPr/>
          <p:nvPr/>
        </p:nvSpPr>
        <p:spPr>
          <a:xfrm>
            <a:off x="1415256" y="3664587"/>
            <a:ext cx="21566187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/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message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'&lt;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html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&gt;&lt;body&gt;Hello 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world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&lt;/body&gt;&lt;/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html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&gt;'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</a:p>
          <a:p>
            <a:pPr marL="0" indent="0" algn="l"/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$to  =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'mary@example.com'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',' 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. 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'kelly@example.com'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</a:p>
          <a:p>
            <a:pPr marL="0" indent="0" algn="l"/>
            <a:r>
              <a:rPr lang="pl-PL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// To </a:t>
            </a:r>
            <a:r>
              <a:rPr lang="pl-PL" sz="360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send</a:t>
            </a:r>
            <a:r>
              <a:rPr lang="pl-PL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HTML mail, the Content-</a:t>
            </a:r>
            <a:r>
              <a:rPr lang="pl-PL" sz="360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type</a:t>
            </a:r>
            <a:r>
              <a:rPr lang="pl-PL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</a:t>
            </a:r>
            <a:r>
              <a:rPr lang="pl-PL" sz="360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header</a:t>
            </a:r>
            <a:r>
              <a:rPr lang="pl-PL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</a:t>
            </a:r>
            <a:r>
              <a:rPr lang="pl-PL" sz="360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must</a:t>
            </a:r>
            <a:r>
              <a:rPr lang="pl-PL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be set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/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headers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 =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"MIME-Version: 1.0"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"\r\n"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headers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.=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'Content-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type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: 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text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/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html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; 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charset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=iso-8859-1'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"\r\n"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</a:p>
          <a:p>
            <a:pPr algn="l"/>
            <a:r>
              <a:rPr lang="pl-PL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// </a:t>
            </a:r>
            <a:r>
              <a:rPr lang="pl-PL" sz="360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Additional</a:t>
            </a:r>
            <a:r>
              <a:rPr lang="pl-PL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</a:t>
            </a:r>
            <a:r>
              <a:rPr lang="pl-PL" sz="360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headers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/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headers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.=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'To: Mary &lt;mary@example.com&gt;, Kelly &lt;kelly@example.com&gt;'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"\r\n"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headers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.=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'From: 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Birthday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 &lt;birthday@example.com&gt;'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"\r\n"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headers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.=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Cc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: john@example.com'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"\r\n"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headers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.=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Bcc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: bill@example.com'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 .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"\r\n"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/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// Mail </a:t>
            </a:r>
            <a:r>
              <a:rPr lang="pl-PL" sz="360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it</a:t>
            </a:r>
            <a:r>
              <a:rPr lang="pl-PL" sz="3600" b="1">
                <a:solidFill>
                  <a:schemeClr val="accent5"/>
                </a:solidFill>
                <a:cs typeface="Courier New" pitchFamily="49" charset="0"/>
              </a:rPr>
              <a:t/>
            </a:r>
            <a:br>
              <a:rPr lang="pl-PL" sz="3600" b="1">
                <a:solidFill>
                  <a:schemeClr val="accent5"/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accent2"/>
                </a:solidFill>
                <a:cs typeface="Courier New" pitchFamily="49" charset="0"/>
              </a:rPr>
              <a:t>mail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($to, 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subject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, 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message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, $</a:t>
            </a:r>
            <a:r>
              <a:rPr lang="pl-PL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headers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endParaRPr lang="en-US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58404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6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Nagłówki HTTP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2156618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/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Listę najczęściej używanych nagłówków można znaleźć m.in, tutaj:</a:t>
            </a:r>
          </a:p>
          <a:p>
            <a:pPr marL="0" indent="0" algn="l"/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/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hlinkClick r:id="rId2"/>
              </a:rPr>
              <a:t>http://pl.wikipedia.org/wiki/Lista_nag%C5%82%C3%B3wk%C3%B3w_HTTP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/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/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Oprócz standardowych nagłówków można wprowadzać też swoje własne, aby przekazać dodatkowe informacje (np. pozwalające na łatwiejsze debugowanie).</a:t>
            </a:r>
          </a:p>
          <a:p>
            <a:pPr marL="0" indent="0" algn="l"/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/>
            <a:r>
              <a:rPr lang="pl-PL" sz="3600" b="1" err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"Moja-informacja: 123456"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);</a:t>
            </a:r>
            <a:endParaRPr lang="en-US" sz="3600" b="1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6528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60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Nagłówek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20080165" cy="62324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From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pole określające nadawcę np.: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From: Jan Kowalski jan.kowalski@gmail.com</a:t>
            </a:r>
          </a:p>
          <a:p>
            <a:pPr marL="571500" indent="-571500" algn="l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Cc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adresat kopi wiadomości, np.: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Cc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: Jan Kowalski jan.kowalski@gmail.com</a:t>
            </a:r>
          </a:p>
          <a:p>
            <a:pPr marL="571500" indent="-571500" algn="l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Bcc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adresat ukrytej kopi wiadomości</a:t>
            </a:r>
          </a:p>
          <a:p>
            <a:pPr marL="571500" indent="-571500" algn="l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Reply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-To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adres do odpowiedzi</a:t>
            </a:r>
          </a:p>
          <a:p>
            <a:pPr marL="571500" indent="-571500" algn="l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Content-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typ zawartości, np.: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Content-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type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: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text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/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html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;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charset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=UTF-8</a:t>
            </a:r>
          </a:p>
          <a:p>
            <a:pPr marL="571500" indent="-571500" algn="l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X-Mailer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– identyfikuje program wysyłający wiadomość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729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61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err="1" smtClean="0"/>
              <a:t>PHPMailer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8420"/>
            <a:ext cx="10406063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PHPMailer</a:t>
            </a:r>
            <a:r>
              <a:rPr lang="pl-PL" sz="36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jest biblioteką napisaną w PHP, która umożliwia wysyłanie maila w prosty sposób i oferuje szereg zaawansowanych opcji. 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Wysyłanie maili tekstowych i HTML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Wysyłka za pośrednictwem SMTP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Wspiera kodowanie UTF-8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Wspiera ”podpisywanie” DKIM i S/MIME</a:t>
            </a:r>
            <a:b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Instalacja </a:t>
            </a:r>
            <a:r>
              <a:rPr lang="pl-PL" sz="360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PHPMailera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za pomocą </a:t>
            </a:r>
            <a:r>
              <a:rPr lang="pl-PL" sz="360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Composera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  <a:b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b="1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composer</a:t>
            </a:r>
            <a:r>
              <a:rPr lang="pl-PL" sz="36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require</a:t>
            </a:r>
            <a:r>
              <a:rPr lang="pl-PL" sz="36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phpmailer</a:t>
            </a:r>
            <a:r>
              <a:rPr lang="pl-PL" sz="36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pl-PL" sz="3600" b="1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phpmailer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https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://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github.com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PHPMailer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PHPMailer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645706" y="3617913"/>
            <a:ext cx="11242994" cy="8956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/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$mail = new </a:t>
            </a:r>
            <a:r>
              <a:rPr lang="en-US" sz="3200" b="1" err="1">
                <a:solidFill>
                  <a:schemeClr val="accent5"/>
                </a:solidFill>
              </a:rPr>
              <a:t>PHPMailer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; </a:t>
            </a:r>
            <a:br>
              <a:rPr lang="en-US" sz="3200" b="1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$mail-&gt;</a:t>
            </a:r>
            <a:r>
              <a:rPr lang="en-US" sz="3200" b="1" err="1">
                <a:solidFill>
                  <a:schemeClr val="accent5"/>
                </a:solidFill>
              </a:rPr>
              <a:t>setFrom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('</a:t>
            </a:r>
            <a:r>
              <a:rPr lang="en-US" sz="3200" b="1" err="1">
                <a:solidFill>
                  <a:schemeClr val="accent6"/>
                </a:solidFill>
              </a:rPr>
              <a:t>from@example.com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', '</a:t>
            </a:r>
            <a:r>
              <a:rPr lang="en-US" sz="3200" b="1">
                <a:solidFill>
                  <a:schemeClr val="accent6"/>
                </a:solidFill>
              </a:rPr>
              <a:t>Mailer</a:t>
            </a:r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');</a:t>
            </a:r>
          </a:p>
          <a:p>
            <a:pPr marL="0" indent="0" algn="l"/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mail-&gt;</a:t>
            </a:r>
            <a:r>
              <a:rPr lang="en-US" sz="3200" b="1" err="1">
                <a:solidFill>
                  <a:schemeClr val="accent5"/>
                </a:solidFill>
              </a:rPr>
              <a:t>addAddress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('</a:t>
            </a:r>
            <a:r>
              <a:rPr lang="en-US" sz="3200" b="1" err="1">
                <a:solidFill>
                  <a:schemeClr val="accent6"/>
                </a:solidFill>
              </a:rPr>
              <a:t>joe@example.net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', '</a:t>
            </a:r>
            <a:r>
              <a:rPr lang="en-US" sz="3200" b="1">
                <a:solidFill>
                  <a:schemeClr val="accent6"/>
                </a:solidFill>
              </a:rPr>
              <a:t>Joe User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');</a:t>
            </a:r>
            <a:endParaRPr lang="en-US" sz="3200" b="1" smtClean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/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$mail-&gt;</a:t>
            </a:r>
            <a:r>
              <a:rPr lang="en-US" sz="3200" b="1" err="1">
                <a:solidFill>
                  <a:schemeClr val="accent5"/>
                </a:solidFill>
              </a:rPr>
              <a:t>addReplyTo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('</a:t>
            </a:r>
            <a:r>
              <a:rPr lang="en-US" sz="3200" b="1" err="1">
                <a:solidFill>
                  <a:schemeClr val="accent6"/>
                </a:solidFill>
              </a:rPr>
              <a:t>info@example.com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', '</a:t>
            </a:r>
            <a:r>
              <a:rPr lang="en-US" sz="3200" b="1">
                <a:solidFill>
                  <a:schemeClr val="accent6"/>
                </a:solidFill>
              </a:rPr>
              <a:t>Information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');</a:t>
            </a:r>
            <a:endParaRPr lang="en-US" sz="32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/>
            <a:endParaRPr lang="en-US" sz="3200" b="1" smtClean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/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$mail-&gt;</a:t>
            </a:r>
            <a:r>
              <a:rPr lang="en-US" sz="3200" b="1" err="1">
                <a:solidFill>
                  <a:schemeClr val="accent5"/>
                </a:solidFill>
              </a:rPr>
              <a:t>addAttachment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('</a:t>
            </a:r>
            <a:r>
              <a:rPr lang="en-US" sz="3200" b="1">
                <a:solidFill>
                  <a:schemeClr val="accent6"/>
                </a:solidFill>
              </a:rPr>
              <a:t>/</a:t>
            </a:r>
            <a:r>
              <a:rPr lang="en-US" sz="3200" b="1" err="1">
                <a:solidFill>
                  <a:schemeClr val="accent6"/>
                </a:solidFill>
              </a:rPr>
              <a:t>var</a:t>
            </a:r>
            <a:r>
              <a:rPr lang="en-US" sz="3200" b="1">
                <a:solidFill>
                  <a:schemeClr val="accent6"/>
                </a:solidFill>
              </a:rPr>
              <a:t>/</a:t>
            </a:r>
            <a:r>
              <a:rPr lang="en-US" sz="3200" b="1" err="1">
                <a:solidFill>
                  <a:schemeClr val="accent6"/>
                </a:solidFill>
              </a:rPr>
              <a:t>tmp</a:t>
            </a:r>
            <a:r>
              <a:rPr lang="en-US" sz="3200" b="1">
                <a:solidFill>
                  <a:schemeClr val="accent6"/>
                </a:solidFill>
              </a:rPr>
              <a:t>/</a:t>
            </a:r>
            <a:r>
              <a:rPr lang="en-US" sz="3200" b="1" err="1">
                <a:solidFill>
                  <a:schemeClr val="accent6"/>
                </a:solidFill>
              </a:rPr>
              <a:t>file.tar.gz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'); </a:t>
            </a:r>
            <a:endParaRPr lang="en-US" sz="3200" b="1" smtClean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/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$mail-&gt;</a:t>
            </a:r>
            <a:r>
              <a:rPr lang="en-US" sz="3200" b="1" err="1">
                <a:solidFill>
                  <a:schemeClr val="accent5"/>
                </a:solidFill>
              </a:rPr>
              <a:t>isHTML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(true); </a:t>
            </a:r>
            <a:endParaRPr lang="en-US" sz="32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/>
            <a:endParaRPr lang="en-US" sz="3200" b="1" smtClean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/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$mail-&gt;</a:t>
            </a:r>
            <a:r>
              <a:rPr lang="en-US" sz="3200" b="1">
                <a:solidFill>
                  <a:schemeClr val="accent5"/>
                </a:solidFill>
              </a:rPr>
              <a:t>Subject 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= '</a:t>
            </a:r>
            <a:r>
              <a:rPr lang="en-US" sz="3200" b="1">
                <a:solidFill>
                  <a:schemeClr val="accent6"/>
                </a:solidFill>
              </a:rPr>
              <a:t>Here is the subject</a:t>
            </a:r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';</a:t>
            </a:r>
          </a:p>
          <a:p>
            <a:pPr marL="0" indent="0" algn="l"/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mail-&gt;</a:t>
            </a:r>
            <a:r>
              <a:rPr lang="en-US" sz="3200" b="1">
                <a:solidFill>
                  <a:schemeClr val="accent5"/>
                </a:solidFill>
              </a:rPr>
              <a:t>Body 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= '</a:t>
            </a:r>
            <a:r>
              <a:rPr lang="en-US" sz="3200" b="1">
                <a:solidFill>
                  <a:schemeClr val="accent6"/>
                </a:solidFill>
              </a:rPr>
              <a:t>This is the HTML </a:t>
            </a:r>
            <a:r>
              <a:rPr lang="en-US" sz="3200" b="1" smtClean="0">
                <a:solidFill>
                  <a:schemeClr val="accent6"/>
                </a:solidFill>
              </a:rPr>
              <a:t>&lt;b&gt;message body&lt;/b&gt;</a:t>
            </a:r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';</a:t>
            </a:r>
          </a:p>
          <a:p>
            <a:pPr marL="0" indent="0" algn="l"/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mail-&gt;</a:t>
            </a:r>
            <a:r>
              <a:rPr lang="en-US" sz="3200" b="1" err="1">
                <a:solidFill>
                  <a:schemeClr val="accent5"/>
                </a:solidFill>
              </a:rPr>
              <a:t>AltBody</a:t>
            </a:r>
            <a:r>
              <a:rPr lang="en-US" sz="3200" b="1">
                <a:solidFill>
                  <a:schemeClr val="accent5"/>
                </a:solidFill>
              </a:rPr>
              <a:t> 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= '</a:t>
            </a:r>
            <a:r>
              <a:rPr lang="en-US" sz="3200" b="1">
                <a:solidFill>
                  <a:schemeClr val="accent6"/>
                </a:solidFill>
              </a:rPr>
              <a:t>This is the body in plain text for non-HTML mail clients</a:t>
            </a:r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';</a:t>
            </a:r>
          </a:p>
          <a:p>
            <a:pPr marL="0" indent="0" algn="l"/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if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(!$mail-&gt;</a:t>
            </a:r>
            <a:r>
              <a:rPr lang="en-US" sz="3200" b="1">
                <a:solidFill>
                  <a:schemeClr val="accent5"/>
                </a:solidFill>
              </a:rPr>
              <a:t>send</a:t>
            </a:r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()){</a:t>
            </a:r>
          </a:p>
          <a:p>
            <a:pPr marL="0" indent="0" algn="l"/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	echo 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'</a:t>
            </a:r>
            <a:r>
              <a:rPr lang="en-US" sz="3200" b="1">
                <a:solidFill>
                  <a:schemeClr val="accent6"/>
                </a:solidFill>
              </a:rPr>
              <a:t>Message could not be sent</a:t>
            </a:r>
            <a:r>
              <a:rPr lang="en-US" sz="3200" b="1" smtClean="0">
                <a:solidFill>
                  <a:schemeClr val="accent6"/>
                </a:solidFill>
              </a:rPr>
              <a:t>.</a:t>
            </a:r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';</a:t>
            </a:r>
          </a:p>
          <a:p>
            <a:pPr marL="0" indent="0" algn="l"/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	echo 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'</a:t>
            </a:r>
            <a:r>
              <a:rPr lang="en-US" sz="3200" b="1">
                <a:solidFill>
                  <a:schemeClr val="accent6"/>
                </a:solidFill>
              </a:rPr>
              <a:t>Mailer Error: 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' . $mail-&gt;</a:t>
            </a:r>
            <a:r>
              <a:rPr lang="en-US" sz="3200" b="1" err="1">
                <a:solidFill>
                  <a:schemeClr val="accent5"/>
                </a:solidFill>
              </a:rPr>
              <a:t>ErrorInfo</a:t>
            </a:r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pPr marL="0" indent="0" algn="l"/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} 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else </a:t>
            </a:r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pPr marL="0" indent="0" algn="l"/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	echo </a:t>
            </a:r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'</a:t>
            </a:r>
            <a:r>
              <a:rPr lang="en-US" sz="3200" b="1">
                <a:solidFill>
                  <a:schemeClr val="accent6"/>
                </a:solidFill>
              </a:rPr>
              <a:t>Message has been sent</a:t>
            </a:r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';</a:t>
            </a:r>
          </a:p>
          <a:p>
            <a:pPr marL="0" indent="0" algn="l"/>
            <a:r>
              <a:rPr lang="en-US" sz="3200" b="1" smtClean="0">
                <a:solidFill>
                  <a:schemeClr val="bg2">
                    <a:lumMod val="50000"/>
                  </a:schemeClr>
                </a:solidFill>
              </a:rPr>
              <a:t>}</a:t>
            </a:r>
            <a:endParaRPr lang="en-US" sz="32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6721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t>62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solidFill>
                  <a:srgbClr val="4E4B42"/>
                </a:solidFill>
              </a:rPr>
              <a:t>Czas na zadania</a:t>
            </a:r>
            <a:br>
              <a:rPr lang="pl-PL">
                <a:solidFill>
                  <a:srgbClr val="4E4B42"/>
                </a:solidFill>
              </a:rPr>
            </a:br>
            <a:r>
              <a:rPr lang="pl-PL">
                <a:solidFill>
                  <a:srgbClr val="4E4B42"/>
                </a:solidFill>
              </a:rPr>
              <a:t/>
            </a:r>
            <a:br>
              <a:rPr lang="pl-PL">
                <a:solidFill>
                  <a:srgbClr val="4E4B42"/>
                </a:solidFill>
              </a:rPr>
            </a:b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>
            <a:extLst/>
          </a:blip>
          <a:srcRect l="26"/>
          <a:stretch>
            <a:fillRect/>
          </a:stretch>
        </p:blipFill>
        <p:spPr>
          <a:xfrm>
            <a:off x="12172956" y="3379788"/>
            <a:ext cx="45719" cy="70786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380" y="2726714"/>
            <a:ext cx="7366000" cy="2921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870180" y="5528995"/>
            <a:ext cx="10012680" cy="278024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rtl="0" latinLnBrk="1" hangingPunct="0"/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Wykonajcie</a:t>
            </a:r>
            <a:r>
              <a:rPr kumimoji="0" lang="en-US" sz="58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zadania</a:t>
            </a:r>
            <a:r>
              <a:rPr kumimoji="0" lang="en-US" sz="58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z </a:t>
            </a:r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działu</a:t>
            </a:r>
            <a:r>
              <a:rPr lang="en-US" smtClean="0">
                <a:solidFill>
                  <a:srgbClr val="000000"/>
                </a:solidFill>
              </a:rPr>
              <a:t>:</a:t>
            </a:r>
            <a:br>
              <a:rPr lang="en-US" smtClean="0">
                <a:solidFill>
                  <a:srgbClr val="000000"/>
                </a:solidFill>
              </a:rPr>
            </a:br>
            <a:r>
              <a:rPr lang="en-US" smtClean="0">
                <a:solidFill>
                  <a:srgbClr val="000000"/>
                </a:solidFill>
              </a:rPr>
              <a:t/>
            </a:r>
            <a:br>
              <a:rPr lang="en-US" smtClean="0">
                <a:solidFill>
                  <a:srgbClr val="000000"/>
                </a:solidFill>
              </a:rPr>
            </a:br>
            <a:r>
              <a:rPr lang="en-US" b="1" err="1" smtClean="0">
                <a:solidFill>
                  <a:schemeClr val="accent5">
                    <a:lumMod val="75000"/>
                  </a:schemeClr>
                </a:solidFill>
              </a:rPr>
              <a:t>Maile</a:t>
            </a:r>
            <a:endParaRPr lang="en-US" b="1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380" y="7031743"/>
            <a:ext cx="8368580" cy="558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2238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936623"/>
            <a:ext cx="11142921" cy="1626854"/>
          </a:xfrm>
        </p:spPr>
        <p:txBody>
          <a:bodyPr/>
          <a:lstStyle/>
          <a:p>
            <a:r>
              <a:rPr lang="pl-PL"/>
              <a:t>XML</a:t>
            </a:r>
            <a:br>
              <a:rPr lang="pl-PL"/>
            </a:b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9070524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64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XML</a:t>
            </a:r>
          </a:p>
        </p:txBody>
      </p:sp>
      <p:sp>
        <p:nvSpPr>
          <p:cNvPr id="5" name="Prostokąt 4"/>
          <p:cNvSpPr/>
          <p:nvPr/>
        </p:nvSpPr>
        <p:spPr>
          <a:xfrm>
            <a:off x="12550775" y="3617913"/>
            <a:ext cx="10406063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&lt;?xml </a:t>
            </a:r>
            <a:r>
              <a:rPr lang="en-US" sz="3600" b="1">
                <a:solidFill>
                  <a:schemeClr val="accent2"/>
                </a:solidFill>
                <a:cs typeface="Courier New" pitchFamily="49" charset="0"/>
              </a:rPr>
              <a:t>version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=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"1.0"</a:t>
            </a: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 </a:t>
            </a:r>
            <a:r>
              <a:rPr lang="en-US" sz="3600" b="1">
                <a:solidFill>
                  <a:schemeClr val="accent2"/>
                </a:solidFill>
                <a:cs typeface="Courier New" pitchFamily="49" charset="0"/>
              </a:rPr>
              <a:t>encoding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=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"UTF-8"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?&gt;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&lt;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ksiazka-telefoniczna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 </a:t>
            </a:r>
            <a:r>
              <a:rPr lang="en-US" sz="3600" b="1" err="1">
                <a:solidFill>
                  <a:schemeClr val="accent2"/>
                </a:solidFill>
                <a:cs typeface="Courier New" pitchFamily="49" charset="0"/>
              </a:rPr>
              <a:t>kategoria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=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"</a:t>
            </a:r>
            <a:r>
              <a:rPr lang="en-US" sz="3600" b="1" err="1">
                <a:solidFill>
                  <a:schemeClr val="accent6"/>
                </a:solidFill>
                <a:cs typeface="Courier New" pitchFamily="49" charset="0"/>
              </a:rPr>
              <a:t>bohaterowie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 </a:t>
            </a:r>
            <a:r>
              <a:rPr lang="en-US" sz="3600" b="1" err="1">
                <a:solidFill>
                  <a:schemeClr val="accent6"/>
                </a:solidFill>
                <a:cs typeface="Courier New" pitchFamily="49" charset="0"/>
              </a:rPr>
              <a:t>książek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"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&lt;!-- </a:t>
            </a:r>
            <a:r>
              <a:rPr lang="en-US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komentarz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--&gt;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 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&lt;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osoba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 </a:t>
            </a:r>
            <a:r>
              <a:rPr lang="en-US" sz="3600" b="1" err="1">
                <a:solidFill>
                  <a:schemeClr val="accent2"/>
                </a:solidFill>
                <a:cs typeface="Courier New" pitchFamily="49" charset="0"/>
              </a:rPr>
              <a:t>charakter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=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"</a:t>
            </a:r>
            <a:r>
              <a:rPr lang="en-US" sz="3600" b="1" err="1">
                <a:solidFill>
                  <a:schemeClr val="accent6"/>
                </a:solidFill>
                <a:cs typeface="Courier New" pitchFamily="49" charset="0"/>
              </a:rPr>
              <a:t>dobry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"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    &lt;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imie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  <a:r>
              <a:rPr lang="en-US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Ambroży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&lt;/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imie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    &lt;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nazwisko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  <a:r>
              <a:rPr lang="en-US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Kleks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&lt;/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nazwisko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    &lt;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telefon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123-456-789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&lt;/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telefon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</a:p>
          <a:p>
            <a:pPr algn="l">
              <a:spcAft>
                <a:spcPts val="0"/>
              </a:spcAft>
            </a:pPr>
            <a:r>
              <a:rPr lang="en-US" sz="3600" b="1" smtClean="0">
                <a:solidFill>
                  <a:schemeClr val="accent5"/>
                </a:solidFill>
                <a:cs typeface="Courier New" pitchFamily="49" charset="0"/>
              </a:rPr>
              <a:t>  &lt;/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osoba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  &lt;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osoba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 </a:t>
            </a:r>
            <a:r>
              <a:rPr lang="en-US" sz="3600" b="1" err="1">
                <a:solidFill>
                  <a:schemeClr val="accent2"/>
                </a:solidFill>
                <a:cs typeface="Courier New" pitchFamily="49" charset="0"/>
              </a:rPr>
              <a:t>charakter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=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"</a:t>
            </a:r>
            <a:r>
              <a:rPr lang="en-US" sz="3600" b="1" err="1">
                <a:solidFill>
                  <a:schemeClr val="accent6"/>
                </a:solidFill>
                <a:cs typeface="Courier New" pitchFamily="49" charset="0"/>
              </a:rPr>
              <a:t>zły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"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    &lt;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imie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  <a:r>
              <a:rPr lang="en-US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Alojzy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&lt;/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imie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    &lt;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nazwisko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  <a:r>
              <a:rPr lang="en-US" sz="3600" b="1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Bąbel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&lt;/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nazwisko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    &lt;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telefon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/&gt;</a:t>
            </a:r>
          </a:p>
          <a:p>
            <a:pPr algn="l">
              <a:spcAft>
                <a:spcPts val="0"/>
              </a:spcAft>
            </a:pPr>
            <a:r>
              <a:rPr lang="en-US" sz="3600" b="1" smtClean="0">
                <a:solidFill>
                  <a:schemeClr val="accent5"/>
                </a:solidFill>
                <a:cs typeface="Courier New" pitchFamily="49" charset="0"/>
              </a:rPr>
              <a:t>  &lt;/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osoba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&lt;/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ksiazka-telefoniczna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&gt;</a:t>
            </a:r>
          </a:p>
        </p:txBody>
      </p:sp>
      <p:sp>
        <p:nvSpPr>
          <p:cNvPr id="6" name="Prostokąt 5"/>
          <p:cNvSpPr/>
          <p:nvPr/>
        </p:nvSpPr>
        <p:spPr>
          <a:xfrm>
            <a:off x="1390650" y="2725519"/>
            <a:ext cx="31598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>
                <a:solidFill>
                  <a:srgbClr val="F88266"/>
                </a:solidFill>
              </a:rPr>
              <a:t>Dekodowanie</a:t>
            </a:r>
          </a:p>
        </p:txBody>
      </p:sp>
      <p:sp>
        <p:nvSpPr>
          <p:cNvPr id="7" name="Prostokąt 6"/>
          <p:cNvSpPr/>
          <p:nvPr/>
        </p:nvSpPr>
        <p:spPr>
          <a:xfrm>
            <a:off x="1390650" y="3617913"/>
            <a:ext cx="10306368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Oto dwie podstawowe metody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czytania danych XML.</a:t>
            </a:r>
          </a:p>
          <a:p>
            <a:pPr algn="l"/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b="1">
                <a:solidFill>
                  <a:srgbClr val="50A9A7"/>
                </a:solidFill>
              </a:rPr>
              <a:t>W postaci drzewa (</a:t>
            </a:r>
            <a:r>
              <a:rPr lang="pl-PL" sz="3600" b="1" err="1">
                <a:solidFill>
                  <a:srgbClr val="50A9A7"/>
                </a:solidFill>
              </a:rPr>
              <a:t>SimpleXML</a:t>
            </a:r>
            <a:r>
              <a:rPr lang="pl-PL" sz="3600" b="1">
                <a:solidFill>
                  <a:srgbClr val="50A9A7"/>
                </a:solidFill>
              </a:rPr>
              <a:t>)</a:t>
            </a:r>
          </a:p>
          <a:p>
            <a:pPr marL="571500" lvl="1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Proste, łatwe do zaimplementowania.</a:t>
            </a:r>
          </a:p>
          <a:p>
            <a:pPr marL="571500" lvl="1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Naturalne.</a:t>
            </a:r>
          </a:p>
          <a:p>
            <a:pPr marL="571500" lvl="1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Wymaga dużo pamięci i zasobów.</a:t>
            </a:r>
          </a:p>
          <a:p>
            <a:pPr algn="l"/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b="1">
                <a:solidFill>
                  <a:srgbClr val="50A9A7"/>
                </a:solidFill>
              </a:rPr>
              <a:t>Poprzez eventy</a:t>
            </a:r>
          </a:p>
          <a:p>
            <a:pPr marL="571500" lvl="1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Szybkie i wydajne.</a:t>
            </a:r>
          </a:p>
          <a:p>
            <a:pPr marL="571500" lvl="1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Skomplikowane i trudne w utrzymaniu.</a:t>
            </a:r>
            <a:endParaRPr lang="en-US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71088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65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err="1"/>
              <a:t>SimpleXML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2493306" y="3724592"/>
            <a:ext cx="1040606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Jeśli kod XML zawiera więcej takich samych elementów wtedy elementy te zostaną umieszczone w tablicy (w naszym przykładzie </a:t>
            </a:r>
            <a:r>
              <a:rPr lang="pl-PL" sz="36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osoby)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co zobaczysz na następnym slajdzie.</a:t>
            </a:r>
          </a:p>
          <a:p>
            <a:pPr algn="l"/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Załóżmy, że nasz plik z poprzedniego slajdu nazywa się </a:t>
            </a:r>
            <a:r>
              <a:rPr lang="pl-PL" sz="360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ksiazka.xml</a:t>
            </a:r>
            <a:endParaRPr lang="pl-PL" sz="360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Prostokąt 4"/>
          <p:cNvSpPr/>
          <p:nvPr/>
        </p:nvSpPr>
        <p:spPr>
          <a:xfrm>
            <a:off x="1543050" y="3724592"/>
            <a:ext cx="10406063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Wczytywanie: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simplexml_load_file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wczytuje strukturę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z pliku,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simplexml_load_string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– wczytuje strukturę ze 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stringu np. zmiennej zawierającej XML.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Obiekty </a:t>
            </a:r>
            <a:r>
              <a:rPr lang="pl-PL" sz="3600" b="1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SimpleXML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 tworzą drzewo, którego struktura odpowiada strukturze kodu XML. </a:t>
            </a:r>
            <a:endParaRPr lang="pl-PL" sz="360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Każdemu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elementowi XML odpowiada jeden 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obiekt </a:t>
            </a:r>
            <a:r>
              <a:rPr lang="pl-PL" sz="3600" b="1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SimpleXML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zaś atrybuty są zwracane w postaci tablicy asocjacyjnej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algn="l"/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SimpleXMLElement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wymaga, aby drzewo dokumentu XML zmieściło się w pamięci.</a:t>
            </a:r>
            <a:endParaRPr lang="en-US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7081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66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Przykład</a:t>
            </a:r>
          </a:p>
        </p:txBody>
      </p:sp>
      <p:sp>
        <p:nvSpPr>
          <p:cNvPr id="5" name="Prostokąt 4"/>
          <p:cNvSpPr/>
          <p:nvPr/>
        </p:nvSpPr>
        <p:spPr>
          <a:xfrm>
            <a:off x="11882773" y="2979807"/>
            <a:ext cx="14752320" cy="10248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SimpleXMLElement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 Object 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(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[@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attributes] =&gt; Array 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(</a:t>
            </a:r>
          </a:p>
          <a:p>
            <a:pPr lvl="1" algn="l">
              <a:lnSpc>
                <a:spcPct val="150000"/>
              </a:lnSpc>
            </a:pP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	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[</a:t>
            </a: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kategoria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] =&gt; </a:t>
            </a: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bohaterowie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000" b="1" err="1" smtClean="0">
                <a:solidFill>
                  <a:schemeClr val="bg2">
                    <a:lumMod val="50000"/>
                  </a:schemeClr>
                </a:solidFill>
              </a:rPr>
              <a:t>książek</a:t>
            </a:r>
            <a:endParaRPr lang="en-US" sz="2000" b="1">
              <a:solidFill>
                <a:schemeClr val="bg2">
                  <a:lumMod val="50000"/>
                </a:schemeClr>
              </a:solidFill>
            </a:endParaRP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[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comment] =&gt; </a:t>
            </a: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SimpleXMLElement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 Object ( 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[</a:t>
            </a: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osoba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] =&gt; Array 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(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[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0] =&gt; </a:t>
            </a: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SimpleXMLElement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 Object 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(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[@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attributes] =&gt; Array 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(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	[</a:t>
            </a: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charakter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] =&gt; </a:t>
            </a:r>
            <a:r>
              <a:rPr lang="en-US" sz="2000" b="1" err="1" smtClean="0">
                <a:solidFill>
                  <a:schemeClr val="bg2">
                    <a:lumMod val="50000"/>
                  </a:schemeClr>
                </a:solidFill>
              </a:rPr>
              <a:t>dobry</a:t>
            </a:r>
            <a:endParaRPr lang="en-US" sz="2000" b="1" smtClean="0">
              <a:solidFill>
                <a:schemeClr val="bg2">
                  <a:lumMod val="50000"/>
                </a:schemeClr>
              </a:solidFill>
            </a:endParaRP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)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[</a:t>
            </a: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imie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] =&gt; </a:t>
            </a:r>
            <a:r>
              <a:rPr lang="en-US" sz="2000" b="1" err="1" smtClean="0">
                <a:solidFill>
                  <a:schemeClr val="bg2">
                    <a:lumMod val="50000"/>
                  </a:schemeClr>
                </a:solidFill>
              </a:rPr>
              <a:t>Ambroży</a:t>
            </a:r>
            <a:endParaRPr lang="en-US" sz="2000" b="1" smtClean="0">
              <a:solidFill>
                <a:schemeClr val="bg2">
                  <a:lumMod val="50000"/>
                </a:schemeClr>
              </a:solidFill>
            </a:endParaRP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[</a:t>
            </a:r>
            <a:r>
              <a:rPr lang="en-US" sz="2000" b="1" err="1" smtClean="0">
                <a:solidFill>
                  <a:schemeClr val="bg2">
                    <a:lumMod val="50000"/>
                  </a:schemeClr>
                </a:solidFill>
              </a:rPr>
              <a:t>nazwisko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] =&gt; </a:t>
            </a:r>
            <a:r>
              <a:rPr lang="en-US" sz="2000" b="1" err="1" smtClean="0">
                <a:solidFill>
                  <a:schemeClr val="bg2">
                    <a:lumMod val="50000"/>
                  </a:schemeClr>
                </a:solidFill>
              </a:rPr>
              <a:t>Kleks</a:t>
            </a:r>
            <a:endParaRPr lang="en-US" sz="2000" b="1" smtClean="0">
              <a:solidFill>
                <a:schemeClr val="bg2">
                  <a:lumMod val="50000"/>
                </a:schemeClr>
              </a:solidFill>
            </a:endParaRP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[</a:t>
            </a:r>
            <a:r>
              <a:rPr lang="en-US" sz="2000" b="1" err="1" smtClean="0">
                <a:solidFill>
                  <a:schemeClr val="bg2">
                    <a:lumMod val="50000"/>
                  </a:schemeClr>
                </a:solidFill>
              </a:rPr>
              <a:t>telefon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] =&gt; 123-456-789 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[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1] =&gt; </a:t>
            </a: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SimpleXMLElement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 Object 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(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[@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attributes] =&gt; Array 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(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	[</a:t>
            </a: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charakter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] =&gt; </a:t>
            </a:r>
            <a:r>
              <a:rPr lang="en-US" sz="2000" b="1" err="1" smtClean="0">
                <a:solidFill>
                  <a:schemeClr val="bg2">
                    <a:lumMod val="50000"/>
                  </a:schemeClr>
                </a:solidFill>
              </a:rPr>
              <a:t>zły</a:t>
            </a:r>
            <a:endParaRPr lang="en-US" sz="2000" b="1" smtClean="0">
              <a:solidFill>
                <a:schemeClr val="bg2">
                  <a:lumMod val="50000"/>
                </a:schemeClr>
              </a:solidFill>
            </a:endParaRP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)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[</a:t>
            </a: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imie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] =&gt; </a:t>
            </a:r>
            <a:r>
              <a:rPr lang="en-US" sz="2000" b="1" err="1" smtClean="0">
                <a:solidFill>
                  <a:schemeClr val="bg2">
                    <a:lumMod val="50000"/>
                  </a:schemeClr>
                </a:solidFill>
              </a:rPr>
              <a:t>Alojzy</a:t>
            </a:r>
            <a:endParaRPr lang="en-US" sz="2000" b="1" smtClean="0">
              <a:solidFill>
                <a:schemeClr val="bg2">
                  <a:lumMod val="50000"/>
                </a:schemeClr>
              </a:solidFill>
            </a:endParaRP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[</a:t>
            </a:r>
            <a:r>
              <a:rPr lang="en-US" sz="2000" b="1" err="1" smtClean="0">
                <a:solidFill>
                  <a:schemeClr val="bg2">
                    <a:lumMod val="50000"/>
                  </a:schemeClr>
                </a:solidFill>
              </a:rPr>
              <a:t>nazwisko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] =&gt; </a:t>
            </a:r>
            <a:r>
              <a:rPr lang="en-US" sz="2000" b="1" err="1" smtClean="0">
                <a:solidFill>
                  <a:schemeClr val="bg2">
                    <a:lumMod val="50000"/>
                  </a:schemeClr>
                </a:solidFill>
              </a:rPr>
              <a:t>Bąbel</a:t>
            </a:r>
            <a:endParaRPr lang="en-US" sz="2000" b="1" smtClean="0">
              <a:solidFill>
                <a:schemeClr val="bg2">
                  <a:lumMod val="50000"/>
                </a:schemeClr>
              </a:solidFill>
            </a:endParaRP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		[</a:t>
            </a:r>
            <a:r>
              <a:rPr lang="en-US" sz="2000" b="1" err="1" smtClean="0">
                <a:solidFill>
                  <a:schemeClr val="bg2">
                    <a:lumMod val="50000"/>
                  </a:schemeClr>
                </a:solidFill>
              </a:rPr>
              <a:t>telefon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] =&gt; </a:t>
            </a:r>
            <a:r>
              <a:rPr lang="en-US" sz="2000" b="1" err="1">
                <a:solidFill>
                  <a:schemeClr val="bg2">
                    <a:lumMod val="50000"/>
                  </a:schemeClr>
                </a:solidFill>
              </a:rPr>
              <a:t>SimpleXMLElement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 Object ( </a:t>
            </a: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) )</a:t>
            </a:r>
          </a:p>
          <a:p>
            <a:pPr lvl="1"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 	)</a:t>
            </a:r>
          </a:p>
          <a:p>
            <a:pPr algn="l">
              <a:lnSpc>
                <a:spcPct val="150000"/>
              </a:lnSpc>
            </a:pPr>
            <a:r>
              <a:rPr lang="en-US" sz="2000" b="1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6" name="Łuk 6"/>
          <p:cNvSpPr/>
          <p:nvPr/>
        </p:nvSpPr>
        <p:spPr>
          <a:xfrm rot="8123613" flipH="1" flipV="1">
            <a:off x="6091036" y="3792570"/>
            <a:ext cx="1087700" cy="882981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7" name="Shape 593"/>
          <p:cNvSpPr/>
          <p:nvPr/>
        </p:nvSpPr>
        <p:spPr>
          <a:xfrm>
            <a:off x="7723440" y="3999284"/>
            <a:ext cx="4477426" cy="4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indent="17463" algn="l">
              <a:lnSpc>
                <a:spcPct val="120000"/>
              </a:lnSpc>
            </a:pPr>
            <a:r>
              <a:rPr lang="pl-PL" sz="280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Książka telefoniczna</a:t>
            </a:r>
            <a:endParaRPr lang="en-US" sz="280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8" name="Łuk 6"/>
          <p:cNvSpPr/>
          <p:nvPr/>
        </p:nvSpPr>
        <p:spPr>
          <a:xfrm rot="8110520" flipH="1" flipV="1">
            <a:off x="8367401" y="4773555"/>
            <a:ext cx="593188" cy="525480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9" name="Shape 593"/>
          <p:cNvSpPr/>
          <p:nvPr/>
        </p:nvSpPr>
        <p:spPr>
          <a:xfrm>
            <a:off x="9450907" y="4695512"/>
            <a:ext cx="4477426" cy="4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indent="17463" algn="l">
              <a:lnSpc>
                <a:spcPct val="120000"/>
              </a:lnSpc>
            </a:pPr>
            <a:r>
              <a:rPr lang="pl-PL" sz="280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dobry</a:t>
            </a:r>
            <a:endParaRPr lang="en-US" sz="280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10" name="Łuk 6"/>
          <p:cNvSpPr/>
          <p:nvPr/>
        </p:nvSpPr>
        <p:spPr>
          <a:xfrm rot="7911627" flipH="1" flipV="1">
            <a:off x="8292621" y="5518934"/>
            <a:ext cx="742747" cy="546895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" name="Shape 593"/>
          <p:cNvSpPr/>
          <p:nvPr/>
        </p:nvSpPr>
        <p:spPr>
          <a:xfrm>
            <a:off x="9450907" y="5397223"/>
            <a:ext cx="4477426" cy="4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indent="17463" algn="l">
              <a:lnSpc>
                <a:spcPct val="120000"/>
              </a:lnSpc>
            </a:pPr>
            <a:r>
              <a:rPr lang="pl-PL" sz="280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Bąbel</a:t>
            </a:r>
            <a:endParaRPr lang="en-US" sz="280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12" name="Prostokąt 4"/>
          <p:cNvSpPr/>
          <p:nvPr/>
        </p:nvSpPr>
        <p:spPr>
          <a:xfrm>
            <a:off x="931252" y="2838450"/>
            <a:ext cx="1031316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600" b="1" smtClean="0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en-US" sz="3600" b="1" err="1" smtClean="0">
                <a:solidFill>
                  <a:schemeClr val="bg2">
                    <a:lumMod val="50000"/>
                  </a:schemeClr>
                </a:solidFill>
              </a:rPr>
              <a:t>ksiazka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</a:rPr>
              <a:t> = </a:t>
            </a:r>
            <a:r>
              <a:rPr lang="en-US" sz="3600" b="1" err="1" smtClean="0">
                <a:solidFill>
                  <a:srgbClr val="7030A0"/>
                </a:solidFill>
              </a:rPr>
              <a:t>simplexml_load_file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en-US" sz="3600" b="1" smtClean="0">
                <a:solidFill>
                  <a:srgbClr val="92D050"/>
                </a:solidFill>
              </a:rPr>
              <a:t>'</a:t>
            </a:r>
            <a:r>
              <a:rPr lang="en-US" sz="3600" b="1" err="1" smtClean="0">
                <a:solidFill>
                  <a:srgbClr val="92D050"/>
                </a:solidFill>
              </a:rPr>
              <a:t>ksiazka.xml</a:t>
            </a:r>
            <a:r>
              <a:rPr lang="en-US" sz="3600" b="1" smtClean="0">
                <a:solidFill>
                  <a:srgbClr val="92D050"/>
                </a:solidFill>
              </a:rPr>
              <a:t>'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</a:rPr>
              <a:t>);</a:t>
            </a:r>
          </a:p>
          <a:p>
            <a:pPr algn="l">
              <a:lnSpc>
                <a:spcPct val="150000"/>
              </a:lnSpc>
            </a:pPr>
            <a:r>
              <a:rPr lang="en-US" sz="3600" b="1" smtClean="0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en-US" sz="3600" b="1" err="1" smtClean="0">
                <a:solidFill>
                  <a:schemeClr val="bg2">
                    <a:lumMod val="50000"/>
                  </a:schemeClr>
                </a:solidFill>
              </a:rPr>
              <a:t>ksiazka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</a:rPr>
              <a:t>-&gt;</a:t>
            </a:r>
            <a:r>
              <a:rPr lang="en-US" sz="3600" b="1" err="1">
                <a:solidFill>
                  <a:schemeClr val="accent5"/>
                </a:solidFill>
              </a:rPr>
              <a:t>getName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()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</a:rPr>
              <a:t>;                      </a:t>
            </a:r>
            <a:endParaRPr lang="pl-PL" sz="3600" smtClean="0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50000"/>
              </a:lnSpc>
            </a:pPr>
            <a:r>
              <a:rPr lang="pl-PL" sz="3600" b="1" smtClean="0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pl-PL" sz="3600" b="1" err="1" smtClean="0">
                <a:solidFill>
                  <a:schemeClr val="bg2">
                    <a:lumMod val="50000"/>
                  </a:schemeClr>
                </a:solidFill>
              </a:rPr>
              <a:t>ksiazka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</a:rPr>
              <a:t>-&gt;</a:t>
            </a:r>
            <a:r>
              <a:rPr lang="pl-PL" sz="3600" b="1" smtClean="0">
                <a:solidFill>
                  <a:schemeClr val="accent5"/>
                </a:solidFill>
              </a:rPr>
              <a:t>osoba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</a:rPr>
              <a:t>[</a:t>
            </a:r>
            <a:r>
              <a:rPr lang="pl-PL" sz="3600" b="1" smtClean="0">
                <a:solidFill>
                  <a:schemeClr val="accent2"/>
                </a:solidFill>
              </a:rPr>
              <a:t>0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</a:rPr>
              <a:t>][</a:t>
            </a:r>
            <a:r>
              <a:rPr lang="pl-PL" sz="3600" b="1" smtClean="0">
                <a:solidFill>
                  <a:schemeClr val="accent6"/>
                </a:solidFill>
              </a:rPr>
              <a:t>'charakter'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</a:rPr>
              <a:t>];    </a:t>
            </a:r>
            <a:endParaRPr lang="pl-PL" sz="3600" smtClean="0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50000"/>
              </a:lnSpc>
            </a:pPr>
            <a:r>
              <a:rPr lang="pl-PL" sz="3600" b="1" smtClean="0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pl-PL" sz="3600" b="1" err="1" smtClean="0">
                <a:solidFill>
                  <a:schemeClr val="bg2">
                    <a:lumMod val="50000"/>
                  </a:schemeClr>
                </a:solidFill>
              </a:rPr>
              <a:t>ksiazka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</a:rPr>
              <a:t>-&gt;</a:t>
            </a:r>
            <a:r>
              <a:rPr lang="pl-PL" sz="3600" b="1">
                <a:solidFill>
                  <a:schemeClr val="accent5"/>
                </a:solidFill>
              </a:rPr>
              <a:t>osoba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[</a:t>
            </a:r>
            <a:r>
              <a:rPr lang="pl-PL" sz="3600" b="1">
                <a:solidFill>
                  <a:schemeClr val="accent2"/>
                </a:solidFill>
              </a:rPr>
              <a:t>1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]-&gt;</a:t>
            </a:r>
            <a:r>
              <a:rPr lang="pl-PL" sz="3600" b="1">
                <a:solidFill>
                  <a:schemeClr val="accent5"/>
                </a:solidFill>
              </a:rPr>
              <a:t>nazwisko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</a:rPr>
              <a:t>;</a:t>
            </a:r>
            <a:endParaRPr lang="pl-PL" sz="3600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50000"/>
              </a:lnSpc>
            </a:pPr>
            <a:endParaRPr lang="en-US" sz="3600" b="1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6849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67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err="1"/>
              <a:t>SimpleXML</a:t>
            </a:r>
            <a:r>
              <a:rPr lang="pl-PL"/>
              <a:t> z </a:t>
            </a:r>
            <a:r>
              <a:rPr lang="pl-PL" err="1"/>
              <a:t>xpath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578543"/>
            <a:ext cx="104060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Funkcja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xpath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pozwala na przeszukiwania drzewa XML przy wykorzystaniu zapytań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xpath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645706" y="3450428"/>
            <a:ext cx="1031113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</a:rPr>
              <a:t>ksiazka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</a:rPr>
              <a:t> = </a:t>
            </a:r>
            <a:r>
              <a:rPr lang="en-US" sz="3600" b="1" dirty="0" err="1">
                <a:solidFill>
                  <a:srgbClr val="7030A0"/>
                </a:solidFill>
              </a:rPr>
              <a:t>simplexml_load_file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en-US" sz="3600" b="1" dirty="0">
                <a:solidFill>
                  <a:srgbClr val="92D050"/>
                </a:solidFill>
              </a:rPr>
              <a:t>'</a:t>
            </a:r>
            <a:r>
              <a:rPr lang="en-US" sz="3600" b="1" dirty="0" err="1">
                <a:solidFill>
                  <a:srgbClr val="92D050"/>
                </a:solidFill>
              </a:rPr>
              <a:t>ksiazka.xml</a:t>
            </a:r>
            <a:r>
              <a:rPr lang="en-US" sz="3600" b="1" dirty="0">
                <a:solidFill>
                  <a:srgbClr val="92D050"/>
                </a:solidFill>
              </a:rPr>
              <a:t>'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</a:rPr>
              <a:t>);</a:t>
            </a:r>
          </a:p>
          <a:p>
            <a:pPr algn="l">
              <a:lnSpc>
                <a:spcPct val="150000"/>
              </a:lnSpc>
            </a:pP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en-US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osoby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$</a:t>
            </a:r>
            <a:r>
              <a:rPr lang="en-US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ksiazka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-&gt;</a:t>
            </a:r>
            <a:r>
              <a:rPr lang="en-US" sz="3600" b="1" dirty="0" err="1">
                <a:solidFill>
                  <a:schemeClr val="accent5"/>
                </a:solidFill>
                <a:cs typeface="Courier New" pitchFamily="49" charset="0"/>
              </a:rPr>
              <a:t>xpath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 dirty="0" smtClean="0">
                <a:solidFill>
                  <a:schemeClr val="accent6"/>
                </a:solidFill>
                <a:cs typeface="Courier New" pitchFamily="49" charset="0"/>
              </a:rPr>
              <a:t>'</a:t>
            </a:r>
            <a:r>
              <a:rPr lang="en-US" sz="3600" b="1" dirty="0" err="1" smtClean="0">
                <a:solidFill>
                  <a:schemeClr val="accent6"/>
                </a:solidFill>
                <a:cs typeface="Courier New" pitchFamily="49" charset="0"/>
              </a:rPr>
              <a:t>osoba</a:t>
            </a:r>
            <a:r>
              <a:rPr lang="en-US" sz="3600" b="1" dirty="0" smtClean="0">
                <a:solidFill>
                  <a:schemeClr val="accent6"/>
                </a:solidFill>
                <a:cs typeface="Courier New" pitchFamily="49" charset="0"/>
              </a:rPr>
              <a:t>'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</a:p>
          <a:p>
            <a:pPr algn="l">
              <a:lnSpc>
                <a:spcPct val="150000"/>
              </a:lnSpc>
            </a:pPr>
            <a:r>
              <a:rPr lang="pl-PL" sz="3600" b="1" dirty="0" err="1" smtClean="0">
                <a:solidFill>
                  <a:srgbClr val="7030A0"/>
                </a:solidFill>
                <a:cs typeface="Courier New" pitchFamily="49" charset="0"/>
              </a:rPr>
              <a:t>foreach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($osoby as $osoba){</a:t>
            </a:r>
          </a:p>
          <a:p>
            <a:pPr algn="l">
              <a:lnSpc>
                <a:spcPct val="15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 </a:t>
            </a:r>
            <a:r>
              <a:rPr lang="pl-PL" sz="3600" b="1" dirty="0" smtClean="0">
                <a:solidFill>
                  <a:srgbClr val="7030A0"/>
                </a:solidFill>
                <a:cs typeface="Courier New" pitchFamily="49" charset="0"/>
              </a:rPr>
              <a:t>echo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$osoba-&gt;</a:t>
            </a:r>
            <a:r>
              <a:rPr lang="pl-PL" sz="3600" b="1" dirty="0" err="1" smtClean="0">
                <a:solidFill>
                  <a:schemeClr val="accent5"/>
                </a:solidFill>
                <a:cs typeface="Courier New" pitchFamily="49" charset="0"/>
              </a:rPr>
              <a:t>imie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 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. ' ' . 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osoba-&gt;</a:t>
            </a:r>
            <a:r>
              <a:rPr lang="pl-PL" sz="3600" b="1" dirty="0" smtClean="0">
                <a:solidFill>
                  <a:schemeClr val="accent5"/>
                </a:solidFill>
                <a:cs typeface="Courier New" pitchFamily="49" charset="0"/>
              </a:rPr>
              <a:t>nazwisko</a:t>
            </a: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</a:p>
          <a:p>
            <a:pPr algn="l">
              <a:lnSpc>
                <a:spcPct val="150000"/>
              </a:lnSpc>
            </a:pPr>
            <a:r>
              <a:rPr lang="pl-PL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};</a:t>
            </a:r>
            <a:endParaRPr lang="en-US" sz="3600" b="1" dirty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</p:txBody>
      </p:sp>
      <p:graphicFrame>
        <p:nvGraphicFramePr>
          <p:cNvPr id="7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497108"/>
              </p:ext>
            </p:extLst>
          </p:nvPr>
        </p:nvGraphicFramePr>
        <p:xfrm>
          <a:off x="1390650" y="5601989"/>
          <a:ext cx="10289516" cy="64922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716188">
                  <a:extLst>
                    <a:ext uri="{9D8B030D-6E8A-4147-A177-3AD203B41FA5}">
                      <a16:colId xmlns="" xmlns:a16="http://schemas.microsoft.com/office/drawing/2014/main" val="1264207516"/>
                    </a:ext>
                  </a:extLst>
                </a:gridCol>
                <a:gridCol w="6573328">
                  <a:extLst>
                    <a:ext uri="{9D8B030D-6E8A-4147-A177-3AD203B41FA5}">
                      <a16:colId xmlns="" xmlns:a16="http://schemas.microsoft.com/office/drawing/2014/main" val="1478642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WYRAŻENIE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ZNACZENIE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01033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osoba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Znajduje wszystkie węzły </a:t>
                      </a:r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osoba</a:t>
                      </a:r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0949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osoba/</a:t>
                      </a:r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imie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Znajduje wszystkie węzły </a:t>
                      </a:r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imie</a:t>
                      </a:r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, </a:t>
                      </a:r>
                      <a:b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</a:br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które są dziećmi węzła typu </a:t>
                      </a:r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osoba</a:t>
                      </a:r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.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4399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osoba/</a:t>
                      </a:r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imie</a:t>
                      </a:r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[1]</a:t>
                      </a:r>
                    </a:p>
                    <a:p>
                      <a:pPr algn="l"/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Wybiera pierwszy węzeł </a:t>
                      </a:r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imie</a:t>
                      </a:r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będący dzieckiem węzła </a:t>
                      </a:r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osoba</a:t>
                      </a:r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6535775"/>
                  </a:ext>
                </a:extLst>
              </a:tr>
              <a:tr h="425325">
                <a:tc>
                  <a:txBody>
                    <a:bodyPr/>
                    <a:lstStyle/>
                    <a:p>
                      <a:pPr algn="l"/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osoba/*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Wybiera wszystkie dzieci węzła </a:t>
                      </a:r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osoba</a:t>
                      </a:r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.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323274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//osoba[@charakter]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Wybiera wszystkie węzły </a:t>
                      </a:r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osoba </a:t>
                      </a:r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 atrybutem </a:t>
                      </a:r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charakter</a:t>
                      </a:r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.</a:t>
                      </a:r>
                    </a:p>
                    <a:p>
                      <a:pPr algn="l"/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76820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osoba/</a:t>
                      </a:r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imie</a:t>
                      </a:r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[</a:t>
                      </a:r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text</a:t>
                      </a:r>
                      <a:r>
                        <a:rPr lang="pl-PL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()]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Wybiera tekst węzła </a:t>
                      </a:r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imie</a:t>
                      </a:r>
                      <a:r>
                        <a:rPr lang="pl-PL" sz="32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.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526163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7277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68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err="1"/>
              <a:t>XMLReader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584232"/>
            <a:ext cx="1040606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Czyta dokument XML węzeł po węźle.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Nie ma możliwości wglądu w cały dokument,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a tylko w bieżący węzeł.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Ponieważ nie wczytuje całego pliku do pamięci, pozwala na odczytanie nawet bardzo dużych plików.</a:t>
            </a:r>
            <a:endParaRPr lang="en-US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645706" y="3617913"/>
            <a:ext cx="10311132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Aft>
                <a:spcPts val="0"/>
              </a:spcAft>
            </a:pPr>
            <a:r>
              <a:rPr lang="en-US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$xml = </a:t>
            </a:r>
            <a:r>
              <a:rPr lang="en-US" sz="3600" b="1" err="1" smtClean="0">
                <a:solidFill>
                  <a:srgbClr val="7030A0"/>
                </a:solidFill>
                <a:cs typeface="Courier New" pitchFamily="49" charset="0"/>
              </a:rPr>
              <a:t>file_get_contents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 smtClean="0">
                <a:solidFill>
                  <a:srgbClr val="92D050"/>
                </a:solidFill>
                <a:cs typeface="Courier New" pitchFamily="49" charset="0"/>
              </a:rPr>
              <a:t>'</a:t>
            </a:r>
            <a:r>
              <a:rPr lang="en-US" sz="3600" b="1" err="1" smtClean="0">
                <a:solidFill>
                  <a:srgbClr val="92D050"/>
                </a:solidFill>
                <a:cs typeface="Courier New" pitchFamily="49" charset="0"/>
              </a:rPr>
              <a:t>ksiazka.xml</a:t>
            </a:r>
            <a:r>
              <a:rPr lang="en-US" sz="3600" b="1" smtClean="0">
                <a:solidFill>
                  <a:srgbClr val="92D050"/>
                </a:solidFill>
                <a:cs typeface="Courier New" pitchFamily="49" charset="0"/>
              </a:rPr>
              <a:t>'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</a:p>
          <a:p>
            <a:pPr algn="l">
              <a:spcAft>
                <a:spcPts val="0"/>
              </a:spcAft>
            </a:pPr>
            <a:r>
              <a:rPr lang="en-US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en-US" sz="3600" b="1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ksiazka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= </a:t>
            </a: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new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en-US" sz="3600" b="1" err="1">
                <a:solidFill>
                  <a:schemeClr val="accent5"/>
                </a:solidFill>
                <a:cs typeface="Courier New" pitchFamily="49" charset="0"/>
              </a:rPr>
              <a:t>XMLReader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();</a:t>
            </a:r>
          </a:p>
          <a:p>
            <a:pPr algn="l">
              <a:spcAft>
                <a:spcPts val="0"/>
              </a:spcAft>
            </a:pPr>
            <a:r>
              <a:rPr lang="en-US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en-US" sz="3600" b="1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ksiazka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-&gt;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xml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($xml);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algn="l">
              <a:spcAft>
                <a:spcPts val="0"/>
              </a:spcAft>
            </a:pP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while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 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en-US" sz="3600" b="1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ksiazka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-&gt;</a:t>
            </a:r>
            <a:r>
              <a:rPr lang="en-US" sz="3600" b="1">
                <a:solidFill>
                  <a:schemeClr val="accent5"/>
                </a:solidFill>
                <a:cs typeface="Courier New" pitchFamily="49" charset="0"/>
              </a:rPr>
              <a:t>read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() ) {</a:t>
            </a: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en-US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smtClean="0">
                <a:solidFill>
                  <a:srgbClr val="7030A0"/>
                </a:solidFill>
                <a:cs typeface="Courier New" pitchFamily="49" charset="0"/>
              </a:rPr>
              <a:t>echo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ksiazka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-&gt;</a:t>
            </a:r>
            <a:r>
              <a:rPr lang="pl-PL" sz="3600" b="1" err="1">
                <a:solidFill>
                  <a:schemeClr val="accent5"/>
                </a:solidFill>
                <a:cs typeface="Courier New" pitchFamily="49" charset="0"/>
              </a:rPr>
              <a:t>name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</a:p>
          <a:p>
            <a:pPr algn="l">
              <a:spcAft>
                <a:spcPts val="0"/>
              </a:spcAft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</a:p>
          <a:p>
            <a:pPr algn="l">
              <a:spcAft>
                <a:spcPts val="0"/>
              </a:spcAft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err="1" smtClean="0">
                <a:solidFill>
                  <a:srgbClr val="7030A0"/>
                </a:solidFill>
                <a:cs typeface="Courier New" pitchFamily="49" charset="0"/>
              </a:rPr>
              <a:t>if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($</a:t>
            </a:r>
            <a:r>
              <a:rPr lang="pl-PL" sz="3600" b="1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ksiazka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-&gt;</a:t>
            </a:r>
            <a:r>
              <a:rPr lang="pl-PL" sz="3600" b="1" err="1">
                <a:solidFill>
                  <a:schemeClr val="accent5"/>
                </a:solidFill>
                <a:cs typeface="Courier New" pitchFamily="49" charset="0"/>
              </a:rPr>
              <a:t>hasValue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) {</a:t>
            </a:r>
          </a:p>
          <a:p>
            <a:pPr algn="l">
              <a:spcAft>
                <a:spcPts val="0"/>
              </a:spcAft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    </a:t>
            </a:r>
            <a:r>
              <a:rPr lang="pl-PL" sz="3600" b="1">
                <a:solidFill>
                  <a:srgbClr val="7030A0"/>
                </a:solidFill>
                <a:cs typeface="Courier New" pitchFamily="49" charset="0"/>
              </a:rPr>
              <a:t> echo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ksiazka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-&gt;</a:t>
            </a:r>
            <a:r>
              <a:rPr lang="pl-PL" sz="3600" b="1" err="1">
                <a:solidFill>
                  <a:schemeClr val="accent5"/>
                </a:solidFill>
                <a:cs typeface="Courier New" pitchFamily="49" charset="0"/>
              </a:rPr>
              <a:t>value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</a:p>
          <a:p>
            <a:pPr algn="l">
              <a:spcAft>
                <a:spcPts val="0"/>
              </a:spcAft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 }</a:t>
            </a:r>
          </a:p>
          <a:p>
            <a:pPr algn="l">
              <a:spcAft>
                <a:spcPts val="0"/>
              </a:spcAft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 </a:t>
            </a:r>
            <a:endParaRPr lang="pl-PL" sz="3600" b="1" smtClean="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algn="l">
              <a:spcAft>
                <a:spcPts val="0"/>
              </a:spcAft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b="1" err="1" smtClean="0">
                <a:solidFill>
                  <a:srgbClr val="7030A0"/>
                </a:solidFill>
                <a:cs typeface="Courier New" pitchFamily="49" charset="0"/>
              </a:rPr>
              <a:t>if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($</a:t>
            </a:r>
            <a:r>
              <a:rPr lang="pl-PL" sz="3600" b="1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ksiazka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-&gt;</a:t>
            </a:r>
            <a:r>
              <a:rPr lang="pl-PL" sz="3600" b="1" err="1">
                <a:solidFill>
                  <a:schemeClr val="accent5"/>
                </a:solidFill>
                <a:cs typeface="Courier New" pitchFamily="49" charset="0"/>
              </a:rPr>
              <a:t>name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== 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'osoba'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 {</a:t>
            </a:r>
          </a:p>
          <a:p>
            <a:pPr algn="l">
              <a:spcAft>
                <a:spcPts val="0"/>
              </a:spcAft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	</a:t>
            </a:r>
            <a:r>
              <a:rPr lang="pl-PL" sz="3600" b="1" smtClean="0">
                <a:solidFill>
                  <a:srgbClr val="7030A0"/>
                </a:solidFill>
                <a:cs typeface="Courier New" pitchFamily="49" charset="0"/>
              </a:rPr>
              <a:t>echo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pl-PL" sz="3600" b="1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ksiazka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-&gt;</a:t>
            </a:r>
            <a:r>
              <a:rPr lang="pl-PL" sz="3600" b="1" err="1">
                <a:solidFill>
                  <a:schemeClr val="accent5"/>
                </a:solidFill>
                <a:cs typeface="Courier New" pitchFamily="49" charset="0"/>
              </a:rPr>
              <a:t>getAttribute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(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'charakter'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));</a:t>
            </a:r>
          </a:p>
          <a:p>
            <a:pPr algn="l">
              <a:spcAft>
                <a:spcPts val="0"/>
              </a:spcAft>
            </a:pP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 }</a:t>
            </a:r>
            <a:endParaRPr lang="en-US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algn="l">
              <a:spcAft>
                <a:spcPts val="0"/>
              </a:spcAft>
            </a:pP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430408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69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err="1"/>
              <a:t>XMLReader</a:t>
            </a:r>
            <a:endParaRPr lang="pl-PL"/>
          </a:p>
        </p:txBody>
      </p:sp>
      <p:graphicFrame>
        <p:nvGraphicFramePr>
          <p:cNvPr id="5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4016932"/>
              </p:ext>
            </p:extLst>
          </p:nvPr>
        </p:nvGraphicFramePr>
        <p:xfrm>
          <a:off x="1390650" y="3617913"/>
          <a:ext cx="19738975" cy="874659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805238">
                  <a:extLst>
                    <a:ext uri="{9D8B030D-6E8A-4147-A177-3AD203B41FA5}">
                      <a16:colId xmlns="" xmlns:a16="http://schemas.microsoft.com/office/drawing/2014/main" val="1264207516"/>
                    </a:ext>
                  </a:extLst>
                </a:gridCol>
                <a:gridCol w="15933737">
                  <a:extLst>
                    <a:ext uri="{9D8B030D-6E8A-4147-A177-3AD203B41FA5}">
                      <a16:colId xmlns="" xmlns:a16="http://schemas.microsoft.com/office/drawing/2014/main" val="1478642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WŁASNOŚĆ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ZNACZENIE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01033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attributeCount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Liczba atrybutów w węźle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4399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baseURI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Adres URI</a:t>
                      </a:r>
                      <a:r>
                        <a:rPr lang="pl-PL" sz="3200" b="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węzła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6535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depth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Głębokość węzła w dokumencie XML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323274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hasAttributes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Czy element ma </a:t>
                      </a:r>
                      <a:r>
                        <a:rPr lang="pl-PL" sz="3200" b="0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atrybuty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76820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hasValue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200" b="0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Czy element ma </a:t>
                      </a:r>
                      <a:r>
                        <a:rPr lang="pl-PL" sz="3200" b="0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wartość tekstową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41267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isDefault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200" b="0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Czy atrybut jest domyślny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07326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isEmptyElement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200" b="0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Czy </a:t>
                      </a:r>
                      <a:r>
                        <a:rPr lang="pl-PL" sz="3200" b="0" i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tag</a:t>
                      </a:r>
                      <a:r>
                        <a:rPr lang="pl-PL" sz="3200" b="0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 HTML jest pusty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38119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localName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Nazwa lokalna węzła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31487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name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Pełna kwalifikowana nazwa węzła 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36978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namespaceURI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Adres URI</a:t>
                      </a:r>
                      <a:r>
                        <a:rPr lang="pl-PL" sz="3200" b="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przestrzeni nazw węzła ze zbioru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07622537"/>
                  </a:ext>
                </a:extLst>
              </a:tr>
              <a:tr h="595461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nodeType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Kod reprezentujący</a:t>
                      </a:r>
                      <a:r>
                        <a:rPr lang="pl-PL" sz="3200" b="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typ węzła.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661652863"/>
                  </a:ext>
                </a:extLst>
              </a:tr>
              <a:tr h="622570">
                <a:tc>
                  <a:txBody>
                    <a:bodyPr/>
                    <a:lstStyle/>
                    <a:p>
                      <a:pPr algn="l"/>
                      <a:r>
                        <a:rPr lang="en-US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</a:t>
                      </a:r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refix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200" b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Prefix</a:t>
                      </a:r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pl-PL" sz="3200" b="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przestrzeni nazw węzła.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506508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value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Wartość tekstowa węzła.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47898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xmlLang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200" b="0" baseline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Zakres</a:t>
                      </a:r>
                      <a:r>
                        <a:rPr lang="en-US" sz="3200" b="0" baseline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en-US" sz="3200" b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xml:lang</a:t>
                      </a:r>
                      <a:r>
                        <a:rPr lang="en-US" sz="3200" b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en-US" sz="3200" b="0" baseline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 </a:t>
                      </a:r>
                      <a:r>
                        <a:rPr lang="en-US" sz="3200" b="0" baseline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którym</a:t>
                      </a:r>
                      <a:r>
                        <a:rPr lang="en-US" sz="3200" b="0" baseline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en-US" sz="3200" b="0" baseline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znajduje</a:t>
                      </a:r>
                      <a:r>
                        <a:rPr lang="en-US" sz="3200" b="0" baseline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en-US" sz="3200" b="0" baseline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się</a:t>
                      </a:r>
                      <a:r>
                        <a:rPr lang="en-US" sz="3200" b="0" baseline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en-US" sz="3200" b="0" baseline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wezeł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526163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681664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7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Funkcja </a:t>
            </a:r>
            <a:r>
              <a:rPr lang="pl-PL" err="1"/>
              <a:t>header</a:t>
            </a: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>
            <a:off x="12198350" y="3257550"/>
            <a:ext cx="45719" cy="718153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24509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Funkcja pozwalająca na kontrolowanie nagłówków wysyłanych przez serwer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odpowiedzi na zapytanie do naszego skryptu.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Funkcja musi być użyta przez wysłaniem jakiejkolwiek innej 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treści do przeglądarki.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Również informacji o błędach.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Użyta później generuje 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ostrzeżenie</a:t>
            </a:r>
            <a:b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pl-PL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headers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already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sent</a:t>
            </a:r>
            <a:r>
              <a:rPr lang="pl-PL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 nie modyfikuje już nagłówków.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623800" y="3617913"/>
            <a:ext cx="109677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86050" indent="-2686050" algn="l"/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void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>
                <a:solidFill>
                  <a:srgbClr val="7030A0"/>
                </a:solidFill>
              </a:rPr>
              <a:t>header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( string $string [, bool $replace = </a:t>
            </a:r>
            <a:r>
              <a:rPr lang="en-US" sz="3600" b="1">
                <a:solidFill>
                  <a:schemeClr val="accent2"/>
                </a:solidFill>
              </a:rPr>
              <a:t>true 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[,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err="1">
                <a:solidFill>
                  <a:srgbClr val="7030A0"/>
                </a:solidFill>
              </a:rPr>
              <a:t>int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$</a:t>
            </a:r>
            <a:r>
              <a:rPr lang="en-US" sz="3600" b="1" err="1">
                <a:solidFill>
                  <a:schemeClr val="bg2">
                    <a:lumMod val="50000"/>
                  </a:schemeClr>
                </a:solidFill>
              </a:rPr>
              <a:t>http_response_code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</a:rPr>
              <a:t> ]] )</a:t>
            </a:r>
            <a:endParaRPr lang="pl-PL" sz="3600" b="1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Prostokąt 5"/>
          <p:cNvSpPr/>
          <p:nvPr/>
        </p:nvSpPr>
        <p:spPr>
          <a:xfrm>
            <a:off x="12623800" y="5194561"/>
            <a:ext cx="1031113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600" b="1" dirty="0" smtClean="0">
                <a:solidFill>
                  <a:srgbClr val="7030A0"/>
                </a:solidFill>
              </a:rPr>
              <a:t>header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en-US" sz="3600" b="1" dirty="0" smtClean="0">
                <a:solidFill>
                  <a:srgbClr val="92D050"/>
                </a:solidFill>
              </a:rPr>
              <a:t>'My-header: http://</a:t>
            </a:r>
            <a:r>
              <a:rPr lang="en-US" sz="3600" b="1" dirty="0" err="1" smtClean="0">
                <a:solidFill>
                  <a:srgbClr val="92D050"/>
                </a:solidFill>
              </a:rPr>
              <a:t>coderslab.pl</a:t>
            </a:r>
            <a:r>
              <a:rPr lang="en-US" sz="3600" b="1" dirty="0" smtClean="0">
                <a:solidFill>
                  <a:srgbClr val="92D050"/>
                </a:solidFill>
              </a:rPr>
              <a:t>'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en-US" sz="3600" b="1" dirty="0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en-US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someText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'</a:t>
            </a:r>
            <a:r>
              <a:rPr lang="en-US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zadzialam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';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rgbClr val="7030A0"/>
                </a:solidFill>
                <a:cs typeface="Courier New" pitchFamily="49" charset="0"/>
              </a:rPr>
              <a:t>echo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$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someText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endParaRPr lang="en-US" sz="3600" b="1" dirty="0">
              <a:solidFill>
                <a:srgbClr val="7030A0"/>
              </a:solidFill>
            </a:endParaRPr>
          </a:p>
        </p:txBody>
      </p:sp>
      <p:sp>
        <p:nvSpPr>
          <p:cNvPr id="8" name="Prostokąt 5"/>
          <p:cNvSpPr/>
          <p:nvPr/>
        </p:nvSpPr>
        <p:spPr>
          <a:xfrm>
            <a:off x="12623800" y="8583866"/>
            <a:ext cx="1031113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someText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= 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'</a:t>
            </a:r>
            <a:r>
              <a:rPr lang="en-US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niezadzialam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';</a:t>
            </a:r>
          </a:p>
          <a:p>
            <a:pPr algn="l">
              <a:lnSpc>
                <a:spcPct val="150000"/>
              </a:lnSpc>
            </a:pPr>
            <a:r>
              <a:rPr lang="en-US" sz="3600" b="1" dirty="0" smtClean="0">
                <a:solidFill>
                  <a:srgbClr val="7030A0"/>
                </a:solidFill>
                <a:cs typeface="Courier New" pitchFamily="49" charset="0"/>
              </a:rPr>
              <a:t>echo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$</a:t>
            </a:r>
            <a:r>
              <a:rPr lang="en-US" sz="3600" b="1" dirty="0" err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someText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</a:t>
            </a:r>
            <a:endParaRPr lang="en-US" sz="3600" b="1" dirty="0" smtClean="0">
              <a:solidFill>
                <a:srgbClr val="7030A0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3600" b="1" dirty="0" smtClean="0">
                <a:solidFill>
                  <a:srgbClr val="7030A0"/>
                </a:solidFill>
              </a:rPr>
              <a:t>header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en-US" sz="3600" b="1" dirty="0" smtClean="0">
                <a:solidFill>
                  <a:srgbClr val="92D050"/>
                </a:solidFill>
              </a:rPr>
              <a:t>'My-header: </a:t>
            </a:r>
            <a:r>
              <a:rPr lang="en-US" sz="3600" b="1" dirty="0">
                <a:solidFill>
                  <a:srgbClr val="92D050"/>
                </a:solidFill>
              </a:rPr>
              <a:t>http://</a:t>
            </a:r>
            <a:r>
              <a:rPr lang="en-US" sz="3600" b="1" dirty="0" err="1">
                <a:solidFill>
                  <a:srgbClr val="92D050"/>
                </a:solidFill>
              </a:rPr>
              <a:t>coderslab.pl</a:t>
            </a:r>
            <a:r>
              <a:rPr lang="en-US" sz="3600" b="1" dirty="0">
                <a:solidFill>
                  <a:srgbClr val="92D050"/>
                </a:solidFill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</a:rPr>
              <a:t>'</a:t>
            </a:r>
            <a:r>
              <a:rPr lang="en-US" sz="3600" b="1" dirty="0" smtClean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en-US" sz="36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Łuk 6"/>
          <p:cNvSpPr/>
          <p:nvPr/>
        </p:nvSpPr>
        <p:spPr>
          <a:xfrm rot="11892019" flipH="1" flipV="1">
            <a:off x="18218347" y="6374567"/>
            <a:ext cx="1087700" cy="882981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546744" y="7543922"/>
            <a:ext cx="557106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rtl="0" latinLnBrk="1" hangingPunct="0"/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Skrypt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wykona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sie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prawidłowo</a:t>
            </a:r>
            <a:endParaRPr kumimoji="0" lang="en-US" sz="2400" b="0" i="0" u="none" strike="noStrike" cap="none" spc="0" normalizeH="0" baseline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11" name="Łuk 6"/>
          <p:cNvSpPr/>
          <p:nvPr/>
        </p:nvSpPr>
        <p:spPr>
          <a:xfrm rot="11892019" flipH="1" flipV="1">
            <a:off x="15441280" y="11076169"/>
            <a:ext cx="1087700" cy="882981"/>
          </a:xfrm>
          <a:custGeom>
            <a:avLst/>
            <a:gdLst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2" fmla="*/ 1632097 w 3264193"/>
              <a:gd name="connsiteY2" fmla="*/ 2403022 h 4806043"/>
              <a:gd name="connsiteX3" fmla="*/ 1632096 w 3264193"/>
              <a:gd name="connsiteY3" fmla="*/ 0 h 4806043"/>
              <a:gd name="connsiteX0" fmla="*/ 1632096 w 3264193"/>
              <a:gd name="connsiteY0" fmla="*/ 0 h 4806043"/>
              <a:gd name="connsiteX1" fmla="*/ 3264193 w 3264193"/>
              <a:gd name="connsiteY1" fmla="*/ 2403022 h 4806043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0 h 2403022"/>
              <a:gd name="connsiteX1" fmla="*/ 1632097 w 1893858"/>
              <a:gd name="connsiteY1" fmla="*/ 2403022 h 2403022"/>
              <a:gd name="connsiteX2" fmla="*/ 1 w 1893858"/>
              <a:gd name="connsiteY2" fmla="*/ 2403022 h 2403022"/>
              <a:gd name="connsiteX3" fmla="*/ 0 w 1893858"/>
              <a:gd name="connsiteY3" fmla="*/ 0 h 2403022"/>
              <a:gd name="connsiteX0" fmla="*/ 0 w 1893858"/>
              <a:gd name="connsiteY0" fmla="*/ 0 h 2403022"/>
              <a:gd name="connsiteX1" fmla="*/ 1893858 w 1893858"/>
              <a:gd name="connsiteY1" fmla="*/ 2352848 h 2403022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  <a:gd name="connsiteX0" fmla="*/ 0 w 1893858"/>
              <a:gd name="connsiteY0" fmla="*/ 166557 h 2569579"/>
              <a:gd name="connsiteX1" fmla="*/ 1632097 w 1893858"/>
              <a:gd name="connsiteY1" fmla="*/ 2569579 h 2569579"/>
              <a:gd name="connsiteX2" fmla="*/ 1 w 1893858"/>
              <a:gd name="connsiteY2" fmla="*/ 2569579 h 2569579"/>
              <a:gd name="connsiteX3" fmla="*/ 0 w 1893858"/>
              <a:gd name="connsiteY3" fmla="*/ 166557 h 2569579"/>
              <a:gd name="connsiteX0" fmla="*/ 180320 w 1893858"/>
              <a:gd name="connsiteY0" fmla="*/ 0 h 2569579"/>
              <a:gd name="connsiteX1" fmla="*/ 1893858 w 1893858"/>
              <a:gd name="connsiteY1" fmla="*/ 2519405 h 2569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93858" h="2569579" stroke="0" extrusionOk="0">
                <a:moveTo>
                  <a:pt x="0" y="166557"/>
                </a:moveTo>
                <a:cubicBezTo>
                  <a:pt x="901382" y="166557"/>
                  <a:pt x="1632097" y="1242427"/>
                  <a:pt x="1632097" y="2569579"/>
                </a:cubicBezTo>
                <a:lnTo>
                  <a:pt x="1" y="2569579"/>
                </a:lnTo>
                <a:cubicBezTo>
                  <a:pt x="1" y="1768572"/>
                  <a:pt x="0" y="967564"/>
                  <a:pt x="0" y="166557"/>
                </a:cubicBezTo>
                <a:close/>
              </a:path>
              <a:path w="1893858" h="2569579" fill="none">
                <a:moveTo>
                  <a:pt x="180320" y="0"/>
                </a:moveTo>
                <a:cubicBezTo>
                  <a:pt x="1139692" y="225418"/>
                  <a:pt x="1600362" y="1319258"/>
                  <a:pt x="1893858" y="2519405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623800" y="12106929"/>
            <a:ext cx="8258388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rtl="0" latinLnBrk="1" hangingPunct="0"/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Skrypt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zwróci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błąd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ponieważ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przed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wysłaniem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nagłówka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,</a:t>
            </a:r>
          </a:p>
          <a:p>
            <a:pPr rtl="0" latinLnBrk="1" hangingPunct="0"/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do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przeglądarki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przesłano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dane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przez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2400" b="0" i="0" u="none" strike="noStrike" cap="none" spc="0" normalizeH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funkcję</a:t>
            </a:r>
            <a:r>
              <a:rPr kumimoji="0" lang="en-US" sz="2400" b="0" i="0" u="none" strike="noStrike" cap="none" spc="0" normalizeH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echo</a:t>
            </a:r>
            <a:endParaRPr kumimoji="0" lang="en-US" sz="2400" b="0" i="0" u="none" strike="noStrike" cap="none" spc="0" normalizeH="0" baseline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709132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70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err="1"/>
              <a:t>XMLReader</a:t>
            </a:r>
            <a:endParaRPr lang="pl-PL"/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95116"/>
              </p:ext>
            </p:extLst>
          </p:nvPr>
        </p:nvGraphicFramePr>
        <p:xfrm>
          <a:off x="1390650" y="3617913"/>
          <a:ext cx="19738975" cy="463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257800">
                  <a:extLst>
                    <a:ext uri="{9D8B030D-6E8A-4147-A177-3AD203B41FA5}">
                      <a16:colId xmlns="" xmlns:a16="http://schemas.microsoft.com/office/drawing/2014/main" val="1264207516"/>
                    </a:ext>
                  </a:extLst>
                </a:gridCol>
                <a:gridCol w="14481175">
                  <a:extLst>
                    <a:ext uri="{9D8B030D-6E8A-4147-A177-3AD203B41FA5}">
                      <a16:colId xmlns="" xmlns:a16="http://schemas.microsoft.com/office/drawing/2014/main" val="1478642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METODA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ZNACZENIE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01033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XMLReader</a:t>
                      </a:r>
                      <a:r>
                        <a:rPr lang="en-US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::</a:t>
                      </a:r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open() 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Gill Sans"/>
                        </a:rPr>
                        <a:t>Pobierz URI zawierający dokument XML, który ma być analizowany.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43998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XMLReader</a:t>
                      </a:r>
                      <a:r>
                        <a:rPr lang="en-US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::</a:t>
                      </a:r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close()</a:t>
                      </a:r>
                      <a:r>
                        <a:rPr lang="en-US" sz="320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Zamknij dokument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36535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XMLReader</a:t>
                      </a:r>
                      <a:r>
                        <a:rPr lang="en-US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::</a:t>
                      </a:r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read()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Przejdź do następnego węzła.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323274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XMLReader</a:t>
                      </a:r>
                      <a:r>
                        <a:rPr lang="en-US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::</a:t>
                      </a:r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next()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Przejdź do następnego węzła</a:t>
                      </a:r>
                      <a:r>
                        <a:rPr lang="pl-PL" sz="3200" b="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, pomiń poddrzewa</a:t>
                      </a:r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76820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XMLReader</a:t>
                      </a:r>
                      <a:r>
                        <a:rPr lang="en-US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::</a:t>
                      </a:r>
                      <a:r>
                        <a:rPr lang="en-US" sz="3200" b="1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getAttribute</a:t>
                      </a:r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() 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Pobierz</a:t>
                      </a:r>
                      <a:r>
                        <a:rPr lang="pl-PL" sz="3200" b="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wartość atrybutu.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52616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3200" b="1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XMLReader</a:t>
                      </a:r>
                      <a:r>
                        <a:rPr lang="en-US" sz="3200" b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::</a:t>
                      </a:r>
                      <a:r>
                        <a:rPr lang="en-US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expand()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Zwróć kopię bieżącego</a:t>
                      </a:r>
                      <a:r>
                        <a:rPr lang="pl-PL" sz="3200" b="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węzła jako dokument DOM.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51482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200" b="1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XMLReader</a:t>
                      </a:r>
                      <a:r>
                        <a:rPr lang="pl-PL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::</a:t>
                      </a:r>
                      <a:r>
                        <a:rPr lang="pl-PL" sz="3200" b="1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readString</a:t>
                      </a:r>
                      <a:r>
                        <a:rPr lang="pl-PL" sz="3200" b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()</a:t>
                      </a:r>
                      <a:endParaRPr lang="pl-PL" sz="3200" b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200" b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Pobiera wartość aktualnego węzła jako string</a:t>
                      </a:r>
                      <a:endParaRPr lang="pl-PL" sz="3200" b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8018518"/>
      </p:ext>
    </p:extLst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t>71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solidFill>
                  <a:srgbClr val="4E4B42"/>
                </a:solidFill>
              </a:rPr>
              <a:t>Czas na zadania</a:t>
            </a:r>
            <a:br>
              <a:rPr lang="pl-PL">
                <a:solidFill>
                  <a:srgbClr val="4E4B42"/>
                </a:solidFill>
              </a:rPr>
            </a:br>
            <a:r>
              <a:rPr lang="pl-PL">
                <a:solidFill>
                  <a:srgbClr val="4E4B42"/>
                </a:solidFill>
              </a:rPr>
              <a:t/>
            </a:r>
            <a:br>
              <a:rPr lang="pl-PL">
                <a:solidFill>
                  <a:srgbClr val="4E4B42"/>
                </a:solidFill>
              </a:rPr>
            </a:br>
            <a:endParaRPr lang="pl-PL"/>
          </a:p>
        </p:txBody>
      </p:sp>
      <p:pic>
        <p:nvPicPr>
          <p:cNvPr id="4" name="droppedImage.pdf"/>
          <p:cNvPicPr/>
          <p:nvPr/>
        </p:nvPicPr>
        <p:blipFill>
          <a:blip r:embed="rId2">
            <a:extLst/>
          </a:blip>
          <a:srcRect l="26"/>
          <a:stretch>
            <a:fillRect/>
          </a:stretch>
        </p:blipFill>
        <p:spPr>
          <a:xfrm>
            <a:off x="12172956" y="3379788"/>
            <a:ext cx="45719" cy="7078662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380" y="2726714"/>
            <a:ext cx="7366000" cy="2921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870180" y="5528995"/>
            <a:ext cx="10012680" cy="278024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rtl="0" latinLnBrk="1" hangingPunct="0"/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Wykonajcie</a:t>
            </a:r>
            <a:r>
              <a:rPr kumimoji="0" lang="en-US" sz="58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</a:t>
            </a:r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zadania</a:t>
            </a:r>
            <a:r>
              <a:rPr kumimoji="0" lang="en-US" sz="58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 z </a:t>
            </a:r>
            <a:r>
              <a:rPr kumimoji="0" lang="en-US" sz="5800" b="0" i="0" u="none" strike="noStrike" cap="none" spc="0" normalizeH="0" baseline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działu</a:t>
            </a:r>
            <a:r>
              <a:rPr lang="en-US" smtClean="0">
                <a:solidFill>
                  <a:srgbClr val="000000"/>
                </a:solidFill>
              </a:rPr>
              <a:t>:</a:t>
            </a:r>
            <a:br>
              <a:rPr lang="en-US" smtClean="0">
                <a:solidFill>
                  <a:srgbClr val="000000"/>
                </a:solidFill>
              </a:rPr>
            </a:br>
            <a:r>
              <a:rPr lang="en-US" smtClean="0">
                <a:solidFill>
                  <a:srgbClr val="000000"/>
                </a:solidFill>
              </a:rPr>
              <a:t/>
            </a:r>
            <a:br>
              <a:rPr lang="en-US" smtClean="0">
                <a:solidFill>
                  <a:srgbClr val="000000"/>
                </a:solidFill>
              </a:rPr>
            </a:br>
            <a:r>
              <a:rPr lang="en-US" b="1" smtClean="0">
                <a:solidFill>
                  <a:schemeClr val="accent5">
                    <a:lumMod val="75000"/>
                  </a:schemeClr>
                </a:solidFill>
              </a:rPr>
              <a:t>XML</a:t>
            </a:r>
            <a:endParaRPr lang="en-US" b="1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380" y="7031743"/>
            <a:ext cx="8368580" cy="558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3395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8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Popularne użycia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10406063" cy="9510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Przekierowanie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  <a:p>
            <a:pPr marL="0" indent="0" algn="l"/>
            <a:r>
              <a:rPr lang="pl-PL" sz="3600" b="1" err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"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Location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: http://www.example.com/"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</a:p>
          <a:p>
            <a:pPr marL="0" indent="0" algn="l"/>
            <a:endParaRPr lang="pl-PL" sz="360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Zmiana typu zwracanej zawartości (image,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json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, </a:t>
            </a:r>
            <a:r>
              <a:rPr lang="pl-PL" sz="3600" err="1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xml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, pdf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)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  <a:p>
            <a:pPr marL="0" indent="0" algn="l"/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'Content-Type: application/pdf'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/>
            <a:endParaRPr lang="pl-PL" sz="360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Polecanie przeglądarce zapisać zwracaną zawartość jako 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plik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  <a:p>
            <a:pPr marL="0" indent="0" algn="l">
              <a:tabLst>
                <a:tab pos="1790700" algn="l"/>
              </a:tabLst>
            </a:pP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'Content-Disposition: attachment; 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/>
            </a:r>
            <a:br>
              <a:rPr lang="pl-PL" sz="3600" b="1">
                <a:solidFill>
                  <a:schemeClr val="accent6"/>
                </a:solidFill>
                <a:cs typeface="Courier New" pitchFamily="49" charset="0"/>
              </a:rPr>
            </a:b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	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filename="downloaded.pdf"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 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/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 err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'Content-Transfer-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Encoding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: 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binary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 err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'Content-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Length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: </a:t>
            </a:r>
            <a:r>
              <a:rPr lang="pl-PL" sz="3600" b="1" smtClean="0">
                <a:solidFill>
                  <a:schemeClr val="accent6"/>
                </a:solidFill>
                <a:cs typeface="Courier New" pitchFamily="49" charset="0"/>
              </a:rPr>
              <a:t>27641'</a:t>
            </a:r>
            <a:r>
              <a:rPr lang="pl-PL" sz="3600" b="1" smtClean="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>
              <a:buFont typeface="Arial" pitchFamily="34" charset="0"/>
              <a:buChar char="•"/>
            </a:pPr>
            <a:endParaRPr lang="en-US" sz="360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471400" y="3617913"/>
            <a:ext cx="11150600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Cache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  <a:p>
            <a:pPr marL="0" indent="0" algn="l">
              <a:tabLst>
                <a:tab pos="1695450" algn="l"/>
              </a:tabLst>
            </a:pP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"Cache-Control: no-cache, must-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	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revalidate"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 </a:t>
            </a:r>
            <a:b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en-US" sz="3600" b="1" spc="-3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 spc="-30">
                <a:solidFill>
                  <a:schemeClr val="accent6"/>
                </a:solidFill>
                <a:cs typeface="Courier New" pitchFamily="49" charset="0"/>
              </a:rPr>
              <a:t>"Expires: Sat, 26 Jul 1997 05:00:00 GMT"</a:t>
            </a:r>
            <a:r>
              <a:rPr lang="en-US" sz="3600" b="1" spc="-3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/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pl-PL" sz="3600" b="1" err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'</a:t>
            </a:r>
            <a:r>
              <a:rPr lang="pl-PL" sz="3600" b="1" err="1">
                <a:solidFill>
                  <a:schemeClr val="accent6"/>
                </a:solidFill>
                <a:cs typeface="Courier New" pitchFamily="49" charset="0"/>
              </a:rPr>
              <a:t>Pragma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: no-cache'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</a:p>
          <a:p>
            <a:pPr marL="0" indent="0" algn="l"/>
            <a:endParaRPr lang="pl-PL" sz="360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Kontrola </a:t>
            </a:r>
            <a:r>
              <a:rPr lang="pl-PL" sz="3600" smtClean="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dostępu</a:t>
            </a:r>
            <a:endParaRPr lang="pl-PL" sz="3600">
              <a:solidFill>
                <a:schemeClr val="tx1">
                  <a:lumMod val="65000"/>
                  <a:lumOff val="35000"/>
                </a:schemeClr>
              </a:solidFill>
              <a:cs typeface="Courier New" pitchFamily="49" charset="0"/>
            </a:endParaRPr>
          </a:p>
          <a:p>
            <a:pPr marL="0" indent="0" algn="l"/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'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 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WWW-Authenticate: Basic realm="My Realm"</a:t>
            </a:r>
            <a:r>
              <a:rPr lang="pl-PL" sz="3600" b="1">
                <a:solidFill>
                  <a:schemeClr val="accent6"/>
                </a:solidFill>
                <a:cs typeface="Courier New" pitchFamily="49" charset="0"/>
              </a:rPr>
              <a:t> 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b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'HTTP/1.0 401 Unauthorized'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  <a:endParaRPr lang="pl-PL" sz="3600" b="1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0" indent="0" algn="l"/>
            <a:endParaRPr lang="pl-PL" sz="3600">
              <a:solidFill>
                <a:schemeClr val="bg2">
                  <a:lumMod val="50000"/>
                </a:schemeClr>
              </a:solidFill>
              <a:cs typeface="Courier New" pitchFamily="49" charset="0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  <a:cs typeface="Courier New" pitchFamily="49" charset="0"/>
              </a:rPr>
              <a:t> Data ostatniej modyfikacji</a:t>
            </a:r>
          </a:p>
          <a:p>
            <a:pPr marL="0" indent="0" algn="l"/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$time = </a:t>
            </a:r>
            <a:r>
              <a:rPr lang="en-US" sz="3600" b="1">
                <a:solidFill>
                  <a:schemeClr val="accent2"/>
                </a:solidFill>
                <a:cs typeface="Courier New" pitchFamily="49" charset="0"/>
              </a:rPr>
              <a:t>time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() </a:t>
            </a:r>
            <a:r>
              <a:rPr lang="en-US" sz="3600" b="1">
                <a:solidFill>
                  <a:schemeClr val="accent2"/>
                </a:solidFill>
                <a:cs typeface="Courier New" pitchFamily="49" charset="0"/>
              </a:rPr>
              <a:t>- 60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; </a:t>
            </a:r>
            <a:r>
              <a:rPr lang="en-US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// or </a:t>
            </a:r>
            <a:r>
              <a:rPr lang="en-US" sz="360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filemtime</a:t>
            </a:r>
            <a:r>
              <a:rPr lang="en-US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($</a:t>
            </a:r>
            <a:r>
              <a:rPr lang="en-US" sz="360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fn</a:t>
            </a:r>
            <a:r>
              <a:rPr lang="en-US" sz="3600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), </a:t>
            </a:r>
            <a:r>
              <a:rPr lang="en-US" sz="3600" err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etc</a:t>
            </a:r>
            <a: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/>
            </a:r>
            <a:br>
              <a:rPr lang="pl-PL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</a:br>
            <a:r>
              <a:rPr lang="en-US" sz="3600" b="1">
                <a:solidFill>
                  <a:srgbClr val="7030A0"/>
                </a:solidFill>
                <a:cs typeface="Courier New" pitchFamily="49" charset="0"/>
              </a:rPr>
              <a:t>header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(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'Last-Modified: '.</a:t>
            </a:r>
            <a:r>
              <a:rPr lang="en-US" sz="3600" b="1" err="1">
                <a:solidFill>
                  <a:schemeClr val="accent6"/>
                </a:solidFill>
                <a:cs typeface="Courier New" pitchFamily="49" charset="0"/>
              </a:rPr>
              <a:t>gmdate</a:t>
            </a:r>
            <a:r>
              <a:rPr lang="en-US" sz="3600" b="1">
                <a:solidFill>
                  <a:schemeClr val="accent6"/>
                </a:solidFill>
                <a:cs typeface="Courier New" pitchFamily="49" charset="0"/>
              </a:rPr>
              <a:t>('D, d M Y H:i:s', $time).' GMT'</a:t>
            </a:r>
            <a:r>
              <a:rPr lang="en-US" sz="3600" b="1">
                <a:solidFill>
                  <a:schemeClr val="bg2">
                    <a:lumMod val="50000"/>
                  </a:schemeClr>
                </a:solidFill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2786688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9</a:t>
            </a:fld>
            <a:endParaRPr lang="pl-PL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Inne funkcje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21566188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3600" b="1">
                <a:solidFill>
                  <a:srgbClr val="7030A0"/>
                </a:solidFill>
              </a:rPr>
              <a:t>bool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headers_sent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([ string &amp;$file [, </a:t>
            </a:r>
            <a:r>
              <a:rPr lang="en-US" sz="3600" b="1" err="1">
                <a:solidFill>
                  <a:srgbClr val="7030A0"/>
                </a:solidFill>
              </a:rPr>
              <a:t>int</a:t>
            </a:r>
            <a:r>
              <a:rPr 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&amp;$line ]] )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Sprawdza, czy nagłówki zostały już wysłane, tzn., czy możemy jeszcze dodać własne nagłówki 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czy nie.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Jeżeli zostaną podane zmienne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$file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i 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$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line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, to zostanie w nich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zapisane, w którym miejscu wysłano pierwszą część odpowiedzi.</a:t>
            </a:r>
            <a:b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b="1" err="1">
                <a:solidFill>
                  <a:srgbClr val="7030A0"/>
                </a:solidFill>
              </a:rPr>
              <a:t>int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http_response_code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([ </a:t>
            </a:r>
            <a:r>
              <a:rPr lang="pl-PL" sz="3600" b="1" err="1">
                <a:solidFill>
                  <a:srgbClr val="7030A0"/>
                </a:solidFill>
              </a:rPr>
              <a:t>int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$</a:t>
            </a:r>
            <a:r>
              <a:rPr lang="pl-PL" sz="3600" b="1" err="1">
                <a:solidFill>
                  <a:schemeClr val="tx1">
                    <a:lumMod val="65000"/>
                    <a:lumOff val="35000"/>
                  </a:schemeClr>
                </a:solidFill>
              </a:rPr>
              <a:t>response_code</a:t>
            </a:r>
            <a: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 ] )</a:t>
            </a:r>
            <a:br>
              <a:rPr lang="pl-PL" sz="36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b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Ustawia kod odpowiedzi HTTP, domyślny to 200.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Tę funkcję można wykorzystać do zwrócenia błędu HTTP, np. 404, 500 lub też niestandardowej odpowiedzi z rodziny 2XX.</a:t>
            </a:r>
            <a:endParaRPr lang="en-US" sz="3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89887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9569</TotalTime>
  <Words>2795</Words>
  <Application>Microsoft Macintosh PowerPoint</Application>
  <PresentationFormat>Custom</PresentationFormat>
  <Paragraphs>857</Paragraphs>
  <Slides>71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81" baseType="lpstr">
      <vt:lpstr>Adelle Basic Bold</vt:lpstr>
      <vt:lpstr>Arial</vt:lpstr>
      <vt:lpstr>Calibri</vt:lpstr>
      <vt:lpstr>Consolas</vt:lpstr>
      <vt:lpstr>Courier New</vt:lpstr>
      <vt:lpstr>Gill Sans</vt:lpstr>
      <vt:lpstr>Lucida Grande</vt:lpstr>
      <vt:lpstr>Open Sans</vt:lpstr>
      <vt:lpstr>Wingdings</vt:lpstr>
      <vt:lpstr>White</vt:lpstr>
      <vt:lpstr>Zaawansowany PHP </vt:lpstr>
      <vt:lpstr>Plan</vt:lpstr>
      <vt:lpstr>Header </vt:lpstr>
      <vt:lpstr>Nagłówki HTTP</vt:lpstr>
      <vt:lpstr>Nagłówki HTTP</vt:lpstr>
      <vt:lpstr>Nagłówki HTTP</vt:lpstr>
      <vt:lpstr>Funkcja header</vt:lpstr>
      <vt:lpstr>Popularne użycia</vt:lpstr>
      <vt:lpstr>Inne funkcje</vt:lpstr>
      <vt:lpstr>Kod odpowiedzi serwera</vt:lpstr>
      <vt:lpstr>Pliki</vt:lpstr>
      <vt:lpstr>Pliki</vt:lpstr>
      <vt:lpstr>Pliki</vt:lpstr>
      <vt:lpstr>Pliki</vt:lpstr>
      <vt:lpstr>Na skróty</vt:lpstr>
      <vt:lpstr>Nie tylko pliki</vt:lpstr>
      <vt:lpstr>Operacje na plikach</vt:lpstr>
      <vt:lpstr>Operacje na katalogach</vt:lpstr>
      <vt:lpstr>Upload pliku</vt:lpstr>
      <vt:lpstr>Formularz</vt:lpstr>
      <vt:lpstr>Zmienna $_FILES</vt:lpstr>
      <vt:lpstr>Zapisanie pliku</vt:lpstr>
      <vt:lpstr>Upload wielu plików</vt:lpstr>
      <vt:lpstr>Zmienne konfiguracyjne</vt:lpstr>
      <vt:lpstr>Popularne problemy</vt:lpstr>
      <vt:lpstr>Czas na zadania  </vt:lpstr>
      <vt:lpstr>Wyjątki </vt:lpstr>
      <vt:lpstr>Definicja</vt:lpstr>
      <vt:lpstr>Wyjątki w PHP</vt:lpstr>
      <vt:lpstr>Rzucanie wyjątku</vt:lpstr>
      <vt:lpstr>Klasa Exception</vt:lpstr>
      <vt:lpstr>Rzucanie wyjątku</vt:lpstr>
      <vt:lpstr>Obsługa wyjątku</vt:lpstr>
      <vt:lpstr>Zagnieżdżanie</vt:lpstr>
      <vt:lpstr>finally</vt:lpstr>
      <vt:lpstr>Czas na zadania  </vt:lpstr>
      <vt:lpstr>Filtry </vt:lpstr>
      <vt:lpstr>Filtry</vt:lpstr>
      <vt:lpstr>Filtry</vt:lpstr>
      <vt:lpstr>Filtry</vt:lpstr>
      <vt:lpstr>Wybrane rodzaje filtrów</vt:lpstr>
      <vt:lpstr>Czas na zadania  </vt:lpstr>
      <vt:lpstr>Przestrzenie nazw w PHP</vt:lpstr>
      <vt:lpstr>PHP Namespaces</vt:lpstr>
      <vt:lpstr>PHP Namespaces</vt:lpstr>
      <vt:lpstr>PHP Namespaces</vt:lpstr>
      <vt:lpstr>PHP Namespaces</vt:lpstr>
      <vt:lpstr>PHP Namespaces</vt:lpstr>
      <vt:lpstr>PHP Namespaces</vt:lpstr>
      <vt:lpstr>Instalowanie bibliotek za pomocą Composera</vt:lpstr>
      <vt:lpstr>Composer – co to jest?</vt:lpstr>
      <vt:lpstr>Composer – instalacja i konfiguracja</vt:lpstr>
      <vt:lpstr>Composer – konfiguracja</vt:lpstr>
      <vt:lpstr>Composer – instalacja bibliotek</vt:lpstr>
      <vt:lpstr>Composer – użycie</vt:lpstr>
      <vt:lpstr>Mail </vt:lpstr>
      <vt:lpstr>Wysłanie maila</vt:lpstr>
      <vt:lpstr>Funkcja mail</vt:lpstr>
      <vt:lpstr>Przykład</vt:lpstr>
      <vt:lpstr>Nagłówek</vt:lpstr>
      <vt:lpstr>PHPMailer</vt:lpstr>
      <vt:lpstr>Czas na zadania  </vt:lpstr>
      <vt:lpstr>XML </vt:lpstr>
      <vt:lpstr>XML</vt:lpstr>
      <vt:lpstr>SimpleXML</vt:lpstr>
      <vt:lpstr>Przykład</vt:lpstr>
      <vt:lpstr>SimpleXML z xpath</vt:lpstr>
      <vt:lpstr>XMLReader</vt:lpstr>
      <vt:lpstr>XMLReader</vt:lpstr>
      <vt:lpstr>XMLReader</vt:lpstr>
      <vt:lpstr>Czas na zadania  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bartek</dc:creator>
  <cp:lastModifiedBy>Rafał Wlaź</cp:lastModifiedBy>
  <cp:revision>1378</cp:revision>
  <dcterms:modified xsi:type="dcterms:W3CDTF">2016-12-07T10:19:18Z</dcterms:modified>
</cp:coreProperties>
</file>